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handoutMasterIdLst>
    <p:handoutMasterId r:id="rId43"/>
  </p:handoutMasterIdLst>
  <p:sldIdLst>
    <p:sldId id="318" r:id="rId2"/>
    <p:sldId id="320" r:id="rId3"/>
    <p:sldId id="346" r:id="rId4"/>
    <p:sldId id="347" r:id="rId5"/>
    <p:sldId id="348" r:id="rId6"/>
    <p:sldId id="359" r:id="rId7"/>
    <p:sldId id="360" r:id="rId8"/>
    <p:sldId id="361" r:id="rId9"/>
    <p:sldId id="463" r:id="rId10"/>
    <p:sldId id="375" r:id="rId11"/>
    <p:sldId id="376" r:id="rId12"/>
    <p:sldId id="439" r:id="rId13"/>
    <p:sldId id="377" r:id="rId14"/>
    <p:sldId id="378" r:id="rId15"/>
    <p:sldId id="448" r:id="rId16"/>
    <p:sldId id="473" r:id="rId17"/>
    <p:sldId id="474" r:id="rId18"/>
    <p:sldId id="464" r:id="rId19"/>
    <p:sldId id="458" r:id="rId20"/>
    <p:sldId id="459" r:id="rId21"/>
    <p:sldId id="475" r:id="rId22"/>
    <p:sldId id="460" r:id="rId23"/>
    <p:sldId id="461" r:id="rId24"/>
    <p:sldId id="462" r:id="rId25"/>
    <p:sldId id="477" r:id="rId26"/>
    <p:sldId id="466" r:id="rId27"/>
    <p:sldId id="467" r:id="rId28"/>
    <p:sldId id="476" r:id="rId29"/>
    <p:sldId id="468" r:id="rId30"/>
    <p:sldId id="469" r:id="rId31"/>
    <p:sldId id="470" r:id="rId32"/>
    <p:sldId id="471" r:id="rId33"/>
    <p:sldId id="472" r:id="rId34"/>
    <p:sldId id="465" r:id="rId35"/>
    <p:sldId id="457" r:id="rId36"/>
    <p:sldId id="452" r:id="rId37"/>
    <p:sldId id="453" r:id="rId38"/>
    <p:sldId id="454" r:id="rId39"/>
    <p:sldId id="455" r:id="rId40"/>
    <p:sldId id="456"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8"/>
    <p:restoredTop sz="79795" autoAdjust="0"/>
  </p:normalViewPr>
  <p:slideViewPr>
    <p:cSldViewPr snapToGrid="0" snapToObjects="1">
      <p:cViewPr varScale="1">
        <p:scale>
          <a:sx n="142" d="100"/>
          <a:sy n="142" d="100"/>
        </p:scale>
        <p:origin x="200" y="5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92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esProps" Target="presProps.xml"/><Relationship Id="rId4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98F65B-494A-CA44-B3FB-6292234F0474}" type="datetime1">
              <a:rPr lang="en-US" smtClean="0"/>
              <a:t>11/7/17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80D99D0-84EE-8F48-933F-A039F497AF88}" type="slidenum">
              <a:rPr lang="en-US" smtClean="0"/>
              <a:t>‹#›</a:t>
            </a:fld>
            <a:endParaRPr lang="en-US"/>
          </a:p>
        </p:txBody>
      </p:sp>
    </p:spTree>
    <p:extLst>
      <p:ext uri="{BB962C8B-B14F-4D97-AF65-F5344CB8AC3E}">
        <p14:creationId xmlns:p14="http://schemas.microsoft.com/office/powerpoint/2010/main" val="36511567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B13339-88A6-7E49-AB2D-DFDAAB6DA192}" type="datetime1">
              <a:rPr lang="en-US" smtClean="0"/>
              <a:t>11/7/17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445A1B-77FF-6C47-B684-1E42B32E8854}" type="slidenum">
              <a:rPr lang="en-US" smtClean="0"/>
              <a:t>‹#›</a:t>
            </a:fld>
            <a:endParaRPr lang="en-US"/>
          </a:p>
        </p:txBody>
      </p:sp>
    </p:spTree>
    <p:extLst>
      <p:ext uri="{BB962C8B-B14F-4D97-AF65-F5344CB8AC3E}">
        <p14:creationId xmlns:p14="http://schemas.microsoft.com/office/powerpoint/2010/main" val="12635457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9AAF5E59-FD98-EE43-8062-F0F06DEC3365}" type="slidenum">
              <a:rPr lang="en-US" sz="1200" b="0"/>
              <a:pPr eaLnBrk="1" hangingPunct="1"/>
              <a:t>14</a:t>
            </a:fld>
            <a:endParaRPr lang="en-US" sz="1200" b="0"/>
          </a:p>
        </p:txBody>
      </p:sp>
      <p:sp>
        <p:nvSpPr>
          <p:cNvPr id="75778" name="Rectangle 2"/>
          <p:cNvSpPr>
            <a:spLocks noGrp="1" noRot="1" noChangeAspect="1" noChangeArrowheads="1" noTextEdit="1"/>
          </p:cNvSpPr>
          <p:nvPr>
            <p:ph type="sldImg"/>
          </p:nvPr>
        </p:nvSpPr>
        <p:spPr>
          <a:xfrm>
            <a:off x="1144588" y="687388"/>
            <a:ext cx="4568825" cy="3425825"/>
          </a:xfrm>
          <a:ln w="12700" cap="flat"/>
        </p:spPr>
      </p:sp>
      <p:sp>
        <p:nvSpPr>
          <p:cNvPr id="75779"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endParaRPr noProof="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C1C7CA0-3789-224D-9CA9-9F25D56C95FC}" type="slidenum">
              <a:rPr lang="en-US" sz="1200"/>
              <a:pPr eaLnBrk="1" hangingPunct="1"/>
              <a:t>15</a:t>
            </a:fld>
            <a:endParaRPr lang="en-US" sz="1200"/>
          </a:p>
        </p:txBody>
      </p:sp>
      <p:sp>
        <p:nvSpPr>
          <p:cNvPr id="153602" name="Rectangle 2"/>
          <p:cNvSpPr>
            <a:spLocks noGrp="1" noRot="1" noChangeAspect="1" noChangeArrowheads="1" noTextEdit="1"/>
          </p:cNvSpPr>
          <p:nvPr>
            <p:ph type="sldImg"/>
          </p:nvPr>
        </p:nvSpPr>
        <p:spPr>
          <a:xfrm>
            <a:off x="1144588" y="687388"/>
            <a:ext cx="4568825" cy="3425825"/>
          </a:xfrm>
          <a:ln w="12700" cap="flat"/>
        </p:spPr>
      </p:sp>
      <p:sp>
        <p:nvSpPr>
          <p:cNvPr id="153603"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eaLnBrk="1" hangingPunct="1"/>
            <a:endParaRPr noProof="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C8E4889E-03BA-A34B-BC2A-79BBAE291875}" type="slidenum">
              <a:rPr lang="en-US">
                <a:cs typeface="Arial" charset="0"/>
              </a:rPr>
              <a:pPr fontAlgn="base">
                <a:spcBef>
                  <a:spcPct val="0"/>
                </a:spcBef>
                <a:spcAft>
                  <a:spcPct val="0"/>
                </a:spcAft>
              </a:pPr>
              <a:t>31</a:t>
            </a:fld>
            <a:endParaRPr lang="en-US">
              <a:cs typeface="Arial" charset="0"/>
            </a:endParaRPr>
          </a:p>
        </p:txBody>
      </p:sp>
      <p:sp>
        <p:nvSpPr>
          <p:cNvPr id="52226" name="Rectangle 2"/>
          <p:cNvSpPr>
            <a:spLocks noGrp="1" noRot="1" noChangeAspect="1" noChangeArrowheads="1" noTextEdit="1"/>
          </p:cNvSpPr>
          <p:nvPr>
            <p:ph type="sldImg"/>
          </p:nvPr>
        </p:nvSpPr>
        <p:spPr bwMode="auto">
          <a:xfrm>
            <a:off x="1144588" y="687388"/>
            <a:ext cx="4568825" cy="3425825"/>
          </a:xfrm>
          <a:noFill/>
          <a:ln cap="flat">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pPr>
              <a:spcBef>
                <a:spcPct val="0"/>
              </a:spcBef>
            </a:pPr>
            <a:endParaRPr noProof="1">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IMG_4543.JPG"/>
          <p:cNvPicPr>
            <a:picLocks noChangeAspect="1"/>
          </p:cNvPicPr>
          <p:nvPr userDrawn="1"/>
        </p:nvPicPr>
        <p:blipFill rotWithShape="1">
          <a:blip r:embed="rId2">
            <a:extLst>
              <a:ext uri="{28A0092B-C50C-407E-A947-70E740481C1C}">
                <a14:useLocalDpi xmlns:a14="http://schemas.microsoft.com/office/drawing/2010/main" val="0"/>
              </a:ext>
            </a:extLst>
          </a:blip>
          <a:srcRect t="7243"/>
          <a:stretch/>
        </p:blipFill>
        <p:spPr>
          <a:xfrm>
            <a:off x="3349752" y="0"/>
            <a:ext cx="5794248" cy="6858000"/>
          </a:xfrm>
          <a:prstGeom prst="rect">
            <a:avLst/>
          </a:prstGeom>
        </p:spPr>
      </p:pic>
      <p:grpSp>
        <p:nvGrpSpPr>
          <p:cNvPr id="7" name="Group 6"/>
          <p:cNvGrpSpPr/>
          <p:nvPr userDrawn="1"/>
        </p:nvGrpSpPr>
        <p:grpSpPr>
          <a:xfrm>
            <a:off x="-1593830" y="-5486406"/>
            <a:ext cx="6541954" cy="17476916"/>
            <a:chOff x="-1259495" y="-5486405"/>
            <a:chExt cx="4767904" cy="17476916"/>
          </a:xfrm>
        </p:grpSpPr>
        <p:sp>
          <p:nvSpPr>
            <p:cNvPr id="8" name="Wave 7"/>
            <p:cNvSpPr/>
            <p:nvPr userDrawn="1"/>
          </p:nvSpPr>
          <p:spPr>
            <a:xfrm rot="5400000">
              <a:off x="-7414354" y="882571"/>
              <a:ext cx="17230023" cy="4615503"/>
            </a:xfrm>
            <a:prstGeom prst="wave">
              <a:avLst/>
            </a:prstGeom>
            <a:solidFill>
              <a:schemeClr val="tx1"/>
            </a:solidFill>
            <a:ln>
              <a:noFill/>
            </a:ln>
            <a:effectLst>
              <a:outerShdw blurRad="76200" dist="635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Wave 8"/>
            <p:cNvSpPr/>
            <p:nvPr userDrawn="1"/>
          </p:nvSpPr>
          <p:spPr>
            <a:xfrm rot="5400000">
              <a:off x="-7690201" y="944301"/>
              <a:ext cx="17476916" cy="4615503"/>
            </a:xfrm>
            <a:prstGeom prst="wav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 name="Picture 9" descr="rit_white_no_bar-pdf.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4111" y="688535"/>
            <a:ext cx="2645641" cy="800655"/>
          </a:xfrm>
          <a:prstGeom prst="rect">
            <a:avLst/>
          </a:prstGeom>
          <a:effectLst>
            <a:outerShdw blurRad="53975" dist="12700" dir="5400000" algn="t" rotWithShape="0">
              <a:prstClr val="black">
                <a:alpha val="40000"/>
              </a:prstClr>
            </a:outerShdw>
          </a:effectLst>
        </p:spPr>
      </p:pic>
      <p:sp>
        <p:nvSpPr>
          <p:cNvPr id="2" name="Title 1"/>
          <p:cNvSpPr>
            <a:spLocks noGrp="1"/>
          </p:cNvSpPr>
          <p:nvPr>
            <p:ph type="ctrTitle" hasCustomPrompt="1"/>
          </p:nvPr>
        </p:nvSpPr>
        <p:spPr>
          <a:xfrm>
            <a:off x="291021" y="2779283"/>
            <a:ext cx="3465792" cy="1664907"/>
          </a:xfrm>
        </p:spPr>
        <p:txBody>
          <a:bodyPr/>
          <a:lstStyle>
            <a:lvl1pPr>
              <a:defRPr sz="3600">
                <a:solidFill>
                  <a:schemeClr val="bg2">
                    <a:lumMod val="20000"/>
                    <a:lumOff val="80000"/>
                  </a:schemeClr>
                </a:solidFill>
                <a:latin typeface="Arial"/>
                <a:cs typeface="Arial"/>
              </a:defRPr>
            </a:lvl1pPr>
          </a:lstStyle>
          <a:p>
            <a:r>
              <a:rPr lang="en-US" dirty="0" smtClean="0"/>
              <a:t>Title</a:t>
            </a:r>
            <a:endParaRPr lang="en-US" dirty="0"/>
          </a:p>
        </p:txBody>
      </p:sp>
      <p:sp>
        <p:nvSpPr>
          <p:cNvPr id="3" name="Subtitle 2"/>
          <p:cNvSpPr>
            <a:spLocks noGrp="1"/>
          </p:cNvSpPr>
          <p:nvPr>
            <p:ph type="subTitle" idx="1" hasCustomPrompt="1"/>
          </p:nvPr>
        </p:nvSpPr>
        <p:spPr>
          <a:xfrm>
            <a:off x="291021" y="4551052"/>
            <a:ext cx="3465792" cy="1672705"/>
          </a:xfrm>
        </p:spPr>
        <p:txBody>
          <a:bodyPr>
            <a:normAutofit/>
          </a:bodyPr>
          <a:lstStyle>
            <a:lvl1pPr marL="0" indent="0" algn="ctr">
              <a:buNone/>
              <a:defRPr sz="2400" baseline="0">
                <a:solidFill>
                  <a:schemeClr val="bg2">
                    <a:lumMod val="20000"/>
                    <a:lumOff val="8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p>
        </p:txBody>
      </p:sp>
      <p:sp>
        <p:nvSpPr>
          <p:cNvPr id="14" name="Title 1"/>
          <p:cNvSpPr txBox="1">
            <a:spLocks/>
          </p:cNvSpPr>
          <p:nvPr userDrawn="1"/>
        </p:nvSpPr>
        <p:spPr>
          <a:xfrm>
            <a:off x="832100" y="1684729"/>
            <a:ext cx="2953909" cy="1103730"/>
          </a:xfrm>
          <a:prstGeom prst="rect">
            <a:avLst/>
          </a:prstGeom>
          <a:effectLst>
            <a:outerShdw blurRad="53975" dist="12700" dir="5400000" algn="t" rotWithShape="0">
              <a:prstClr val="black">
                <a:alpha val="40000"/>
              </a:prstClr>
            </a:outerShdw>
          </a:effectLst>
        </p:spPr>
        <p:txBody>
          <a:bodyPr vert="horz" lIns="0" tIns="0" rIns="0" bIns="0" rtlCol="0" anchor="t" anchorCtr="0">
            <a:normAutofit/>
          </a:bodyPr>
          <a:lstStyle>
            <a:lvl1pPr algn="ctr" defTabSz="457200" rtl="0" eaLnBrk="1" latinLnBrk="0" hangingPunct="1">
              <a:spcBef>
                <a:spcPct val="0"/>
              </a:spcBef>
              <a:buNone/>
              <a:defRPr sz="4400" kern="1200">
                <a:solidFill>
                  <a:schemeClr val="bg2">
                    <a:lumMod val="20000"/>
                    <a:lumOff val="80000"/>
                  </a:schemeClr>
                </a:solidFill>
                <a:latin typeface="+mj-lt"/>
                <a:ea typeface="+mj-ea"/>
                <a:cs typeface="+mj-cs"/>
              </a:defRPr>
            </a:lvl1pPr>
          </a:lstStyle>
          <a:p>
            <a:pPr algn="l"/>
            <a:r>
              <a:rPr lang="en-US" sz="1300" b="1" baseline="0" dirty="0" smtClean="0">
                <a:latin typeface="Arial"/>
                <a:cs typeface="Arial"/>
              </a:rPr>
              <a:t>Rochester Institute of Technology</a:t>
            </a:r>
          </a:p>
          <a:p>
            <a:pPr algn="l"/>
            <a:endParaRPr lang="en-US" sz="1300" b="1" baseline="0" dirty="0" smtClean="0">
              <a:latin typeface="Arial"/>
              <a:cs typeface="Arial"/>
            </a:endParaRPr>
          </a:p>
          <a:p>
            <a:pPr algn="l"/>
            <a:r>
              <a:rPr lang="en-US" sz="1300" b="1" baseline="0" dirty="0" smtClean="0">
                <a:latin typeface="Arial"/>
                <a:cs typeface="Arial"/>
              </a:rPr>
              <a:t>The B. Thomas Golisano College of Computing and Information Sciences</a:t>
            </a:r>
          </a:p>
          <a:p>
            <a:pPr algn="l"/>
            <a:endParaRPr lang="en-US" sz="1300" b="1" dirty="0">
              <a:latin typeface="Arial"/>
              <a:cs typeface="Arial"/>
            </a:endParaRPr>
          </a:p>
        </p:txBody>
      </p:sp>
    </p:spTree>
    <p:extLst>
      <p:ext uri="{BB962C8B-B14F-4D97-AF65-F5344CB8AC3E}">
        <p14:creationId xmlns:p14="http://schemas.microsoft.com/office/powerpoint/2010/main" val="7280581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5613" y="1598613"/>
            <a:ext cx="4037012"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5613" y="3922713"/>
            <a:ext cx="4037012"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5025" y="1598613"/>
            <a:ext cx="403701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a:xfrm>
            <a:off x="457200" y="18288"/>
            <a:ext cx="2895600" cy="329184"/>
          </a:xfrm>
          <a:prstGeom prst="rect">
            <a:avLst/>
          </a:prstGeom>
          <a:ln/>
        </p:spPr>
        <p:txBody>
          <a:bodyPr/>
          <a:lstStyle>
            <a:lvl1pPr>
              <a:defRPr/>
            </a:lvl1pPr>
          </a:lstStyle>
          <a:p>
            <a:pPr>
              <a:defRPr/>
            </a:pPr>
            <a:endParaRPr lang="en-US"/>
          </a:p>
        </p:txBody>
      </p:sp>
      <p:sp>
        <p:nvSpPr>
          <p:cNvPr id="7" name="Rectangle 12"/>
          <p:cNvSpPr>
            <a:spLocks noGrp="1" noChangeArrowheads="1"/>
          </p:cNvSpPr>
          <p:nvPr>
            <p:ph type="ftr" sz="quarter" idx="11"/>
          </p:nvPr>
        </p:nvSpPr>
        <p:spPr>
          <a:xfrm>
            <a:off x="3429000" y="18288"/>
            <a:ext cx="4114800" cy="329184"/>
          </a:xfrm>
          <a:prstGeom prst="rect">
            <a:avLst/>
          </a:prstGeom>
          <a:ln/>
        </p:spPr>
        <p:txBody>
          <a:bodyPr/>
          <a:lstStyle>
            <a:lvl1pPr>
              <a:defRPr/>
            </a:lvl1pPr>
          </a:lstStyle>
          <a:p>
            <a:pPr>
              <a:defRPr/>
            </a:pPr>
            <a:endParaRPr lang="en-US"/>
          </a:p>
        </p:txBody>
      </p:sp>
      <p:sp>
        <p:nvSpPr>
          <p:cNvPr id="8" name="Rectangle 13"/>
          <p:cNvSpPr>
            <a:spLocks noGrp="1" noChangeArrowheads="1"/>
          </p:cNvSpPr>
          <p:nvPr>
            <p:ph type="sldNum" sz="quarter" idx="12"/>
          </p:nvPr>
        </p:nvSpPr>
        <p:spPr>
          <a:xfrm>
            <a:off x="7620000" y="18288"/>
            <a:ext cx="1066800" cy="329184"/>
          </a:xfrm>
          <a:prstGeom prst="rect">
            <a:avLst/>
          </a:prstGeom>
          <a:ln/>
        </p:spPr>
        <p:txBody>
          <a:bodyPr/>
          <a:lstStyle>
            <a:lvl1pPr>
              <a:defRPr/>
            </a:lvl1pPr>
          </a:lstStyle>
          <a:p>
            <a:fld id="{1C6952B4-1925-4C13-A225-23ACC84DAB50}" type="slidenum">
              <a:rPr lang="en-US"/>
              <a:pPr/>
              <a:t>‹#›</a:t>
            </a:fld>
            <a:endParaRPr lang="en-US"/>
          </a:p>
        </p:txBody>
      </p:sp>
    </p:spTree>
    <p:extLst>
      <p:ext uri="{BB962C8B-B14F-4D97-AF65-F5344CB8AC3E}">
        <p14:creationId xmlns:p14="http://schemas.microsoft.com/office/powerpoint/2010/main" val="1773427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18288"/>
            <a:ext cx="2895600" cy="329184"/>
          </a:xfrm>
          <a:prstGeom prst="rect">
            <a:avLst/>
          </a:prstGeom>
        </p:spPr>
        <p:txBody>
          <a:bodyPr/>
          <a:lstStyle/>
          <a:p>
            <a:pPr>
              <a:defRPr/>
            </a:pPr>
            <a:endParaRPr lang="en-US"/>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pPr>
              <a:defRPr/>
            </a:pPr>
            <a:endParaRPr lang="en-US"/>
          </a:p>
        </p:txBody>
      </p:sp>
      <p:sp>
        <p:nvSpPr>
          <p:cNvPr id="5" name="Slide Number Placeholder 4"/>
          <p:cNvSpPr>
            <a:spLocks noGrp="1"/>
          </p:cNvSpPr>
          <p:nvPr>
            <p:ph type="sldNum" sz="quarter" idx="12"/>
          </p:nvPr>
        </p:nvSpPr>
        <p:spPr>
          <a:xfrm>
            <a:off x="7620000" y="18288"/>
            <a:ext cx="1066800" cy="329184"/>
          </a:xfrm>
          <a:prstGeom prst="rect">
            <a:avLst/>
          </a:prstGeom>
        </p:spPr>
        <p:txBody>
          <a:bodyPr/>
          <a:lstStyle/>
          <a:p>
            <a:fld id="{F6280997-02B8-4809-B5CF-969DD284F754}" type="slidenum">
              <a:rPr lang="en-US" smtClean="0"/>
              <a:pPr/>
              <a:t>‹#›</a:t>
            </a:fld>
            <a:endParaRPr lang="en-US"/>
          </a:p>
        </p:txBody>
      </p:sp>
    </p:spTree>
    <p:extLst>
      <p:ext uri="{BB962C8B-B14F-4D97-AF65-F5344CB8AC3E}">
        <p14:creationId xmlns:p14="http://schemas.microsoft.com/office/powerpoint/2010/main" val="16450225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71538"/>
            <a:ext cx="8229600" cy="1143000"/>
          </a:xfrm>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971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p:nvPr userDrawn="1"/>
        </p:nvSpPr>
        <p:spPr>
          <a:xfrm>
            <a:off x="0" y="1"/>
            <a:ext cx="9144000" cy="514017"/>
          </a:xfrm>
          <a:prstGeom prst="rect">
            <a:avLst/>
          </a:prstGeom>
          <a:solidFill>
            <a:schemeClr val="tx1"/>
          </a:solidFill>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9144000" cy="449813"/>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rit_white_no_bar-pdf.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5" y="66735"/>
            <a:ext cx="1035705" cy="313437"/>
          </a:xfrm>
          <a:prstGeom prst="rect">
            <a:avLst/>
          </a:prstGeom>
        </p:spPr>
      </p:pic>
    </p:spTree>
    <p:extLst>
      <p:ext uri="{BB962C8B-B14F-4D97-AF65-F5344CB8AC3E}">
        <p14:creationId xmlns:p14="http://schemas.microsoft.com/office/powerpoint/2010/main" val="1045624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537561"/>
            <a:ext cx="7772400" cy="1362075"/>
          </a:xfrm>
        </p:spPr>
        <p:txBody>
          <a:bodyPr anchor="b">
            <a:noAutofit/>
          </a:bodyPr>
          <a:lstStyle>
            <a:lvl1pPr algn="l">
              <a:defRPr sz="48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899636"/>
            <a:ext cx="7772400" cy="1500187"/>
          </a:xfrm>
        </p:spPr>
        <p:txBody>
          <a:bodyPr anchor="t">
            <a:normAutofit/>
          </a:bodyPr>
          <a:lstStyle>
            <a:lvl1pPr marL="0" indent="0">
              <a:buNone/>
              <a:defRPr sz="2800">
                <a:solidFill>
                  <a:srgbClr val="FF66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Rectangle 6"/>
          <p:cNvSpPr/>
          <p:nvPr userDrawn="1"/>
        </p:nvSpPr>
        <p:spPr>
          <a:xfrm>
            <a:off x="0" y="1"/>
            <a:ext cx="9144000" cy="514017"/>
          </a:xfrm>
          <a:prstGeom prst="rect">
            <a:avLst/>
          </a:prstGeom>
          <a:solidFill>
            <a:schemeClr val="tx1"/>
          </a:solidFill>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449813"/>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rit_white_no_bar-pdf.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5" y="66735"/>
            <a:ext cx="1035705" cy="313437"/>
          </a:xfrm>
          <a:prstGeom prst="rect">
            <a:avLst/>
          </a:prstGeom>
        </p:spPr>
      </p:pic>
    </p:spTree>
    <p:extLst>
      <p:ext uri="{BB962C8B-B14F-4D97-AF65-F5344CB8AC3E}">
        <p14:creationId xmlns:p14="http://schemas.microsoft.com/office/powerpoint/2010/main" val="3758924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71538"/>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9971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971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p:nvPr userDrawn="1"/>
        </p:nvSpPr>
        <p:spPr>
          <a:xfrm>
            <a:off x="0" y="1"/>
            <a:ext cx="9144000" cy="514017"/>
          </a:xfrm>
          <a:prstGeom prst="rect">
            <a:avLst/>
          </a:prstGeom>
          <a:solidFill>
            <a:schemeClr val="tx1"/>
          </a:solidFill>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9144000" cy="449813"/>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rit_white_no_bar-pdf.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5" y="66735"/>
            <a:ext cx="1035705" cy="313437"/>
          </a:xfrm>
          <a:prstGeom prst="rect">
            <a:avLst/>
          </a:prstGeom>
        </p:spPr>
      </p:pic>
    </p:spTree>
    <p:extLst>
      <p:ext uri="{BB962C8B-B14F-4D97-AF65-F5344CB8AC3E}">
        <p14:creationId xmlns:p14="http://schemas.microsoft.com/office/powerpoint/2010/main" val="2245582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5430482"/>
            <a:ext cx="4040188" cy="12023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18147"/>
            <a:ext cx="4040188" cy="34123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5430482"/>
            <a:ext cx="4041775" cy="12023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18147"/>
            <a:ext cx="4041775" cy="34123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1"/>
            <a:ext cx="9144000" cy="514017"/>
          </a:xfrm>
          <a:prstGeom prst="rect">
            <a:avLst/>
          </a:prstGeom>
          <a:solidFill>
            <a:schemeClr val="tx1"/>
          </a:solidFill>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449813"/>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rit_white_no_bar-pdf.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5" y="66735"/>
            <a:ext cx="1035705" cy="313437"/>
          </a:xfrm>
          <a:prstGeom prst="rect">
            <a:avLst/>
          </a:prstGeom>
        </p:spPr>
      </p:pic>
      <p:sp>
        <p:nvSpPr>
          <p:cNvPr id="13" name="Title 1"/>
          <p:cNvSpPr>
            <a:spLocks noGrp="1"/>
          </p:cNvSpPr>
          <p:nvPr>
            <p:ph type="title"/>
          </p:nvPr>
        </p:nvSpPr>
        <p:spPr>
          <a:xfrm>
            <a:off x="457200" y="671538"/>
            <a:ext cx="8229600"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1978335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
            <a:ext cx="9144000" cy="514017"/>
          </a:xfrm>
          <a:prstGeom prst="rect">
            <a:avLst/>
          </a:prstGeom>
          <a:solidFill>
            <a:schemeClr val="tx1"/>
          </a:solidFill>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449813"/>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rit_white_no_bar-pdf.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5" y="66735"/>
            <a:ext cx="1035705" cy="313437"/>
          </a:xfrm>
          <a:prstGeom prst="rect">
            <a:avLst/>
          </a:prstGeom>
        </p:spPr>
      </p:pic>
    </p:spTree>
    <p:extLst>
      <p:ext uri="{BB962C8B-B14F-4D97-AF65-F5344CB8AC3E}">
        <p14:creationId xmlns:p14="http://schemas.microsoft.com/office/powerpoint/2010/main" val="235523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8427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9644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75100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7"/>
          <p:cNvSpPr/>
          <p:nvPr userDrawn="1"/>
        </p:nvSpPr>
        <p:spPr>
          <a:xfrm>
            <a:off x="0" y="1"/>
            <a:ext cx="9144000" cy="514017"/>
          </a:xfrm>
          <a:prstGeom prst="rect">
            <a:avLst/>
          </a:prstGeom>
          <a:solidFill>
            <a:schemeClr val="tx1"/>
          </a:solidFill>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9144000" cy="449813"/>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rit_white_no_bar-pdf.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5" y="66735"/>
            <a:ext cx="1035705" cy="313437"/>
          </a:xfrm>
          <a:prstGeom prst="rect">
            <a:avLst/>
          </a:prstGeom>
        </p:spPr>
      </p:pic>
    </p:spTree>
    <p:extLst>
      <p:ext uri="{BB962C8B-B14F-4D97-AF65-F5344CB8AC3E}">
        <p14:creationId xmlns:p14="http://schemas.microsoft.com/office/powerpoint/2010/main" val="1222051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3" y="1598613"/>
            <a:ext cx="4037012"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5025" y="1598613"/>
            <a:ext cx="4037013"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5025" y="3922713"/>
            <a:ext cx="4037013"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5613" y="6242050"/>
            <a:ext cx="2130425" cy="474663"/>
          </a:xfrm>
          <a:prstGeom prst="rect">
            <a:avLst/>
          </a:prstGeo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2050"/>
            <a:ext cx="2895600" cy="474663"/>
          </a:xfrm>
          <a:prstGeom prst="rect">
            <a:avLst/>
          </a:prstGeo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2050"/>
            <a:ext cx="2130425" cy="474663"/>
          </a:xfrm>
          <a:prstGeom prst="rect">
            <a:avLst/>
          </a:prstGeom>
        </p:spPr>
        <p:txBody>
          <a:bodyPr/>
          <a:lstStyle>
            <a:lvl1pPr>
              <a:defRPr/>
            </a:lvl1pPr>
          </a:lstStyle>
          <a:p>
            <a:fld id="{0269E213-340A-4583-A78B-193E59BCDDED}" type="slidenum">
              <a:rPr lang="en-US"/>
              <a:pPr/>
              <a:t>‹#›</a:t>
            </a:fld>
            <a:endParaRPr lang="en-US"/>
          </a:p>
        </p:txBody>
      </p:sp>
    </p:spTree>
    <p:extLst>
      <p:ext uri="{BB962C8B-B14F-4D97-AF65-F5344CB8AC3E}">
        <p14:creationId xmlns:p14="http://schemas.microsoft.com/office/powerpoint/2010/main" val="385424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5613" y="273050"/>
            <a:ext cx="8226425"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5613" y="1598613"/>
            <a:ext cx="4037012"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5025" y="1598613"/>
            <a:ext cx="4037013"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5613" y="3922713"/>
            <a:ext cx="4037012"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3922713"/>
            <a:ext cx="4037013"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xfrm>
            <a:off x="457200" y="18288"/>
            <a:ext cx="2895600" cy="329184"/>
          </a:xfrm>
          <a:prstGeom prst="rect">
            <a:avLst/>
          </a:prstGeom>
          <a:ln/>
        </p:spPr>
        <p:txBody>
          <a:bodyPr/>
          <a:lstStyle>
            <a:lvl1pPr>
              <a:defRPr/>
            </a:lvl1pPr>
          </a:lstStyle>
          <a:p>
            <a:pPr>
              <a:defRPr/>
            </a:pPr>
            <a:endParaRPr lang="en-US"/>
          </a:p>
        </p:txBody>
      </p:sp>
      <p:sp>
        <p:nvSpPr>
          <p:cNvPr id="8" name="Rectangle 12"/>
          <p:cNvSpPr>
            <a:spLocks noGrp="1" noChangeArrowheads="1"/>
          </p:cNvSpPr>
          <p:nvPr>
            <p:ph type="ftr" sz="quarter" idx="11"/>
          </p:nvPr>
        </p:nvSpPr>
        <p:spPr>
          <a:xfrm>
            <a:off x="3429000" y="18288"/>
            <a:ext cx="4114800" cy="329184"/>
          </a:xfrm>
          <a:prstGeom prst="rect">
            <a:avLst/>
          </a:prstGeom>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xfrm>
            <a:off x="7620000" y="18288"/>
            <a:ext cx="1066800" cy="329184"/>
          </a:xfrm>
          <a:prstGeom prst="rect">
            <a:avLst/>
          </a:prstGeom>
          <a:ln/>
        </p:spPr>
        <p:txBody>
          <a:bodyPr/>
          <a:lstStyle>
            <a:lvl1pPr>
              <a:defRPr/>
            </a:lvl1pPr>
          </a:lstStyle>
          <a:p>
            <a:fld id="{AFB0FBCC-5302-4A45-9950-0C8EF7AC81FC}" type="slidenum">
              <a:rPr lang="en-US"/>
              <a:pPr/>
              <a:t>‹#›</a:t>
            </a:fld>
            <a:endParaRPr lang="en-US"/>
          </a:p>
        </p:txBody>
      </p:sp>
    </p:spTree>
    <p:extLst>
      <p:ext uri="{BB962C8B-B14F-4D97-AF65-F5344CB8AC3E}">
        <p14:creationId xmlns:p14="http://schemas.microsoft.com/office/powerpoint/2010/main" val="22395497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9570" y="680132"/>
            <a:ext cx="8335334" cy="12242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89570" y="2221765"/>
            <a:ext cx="8335334" cy="43005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12356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7" r:id="rId7"/>
    <p:sldLayoutId id="2147483659" r:id="rId8"/>
    <p:sldLayoutId id="2147483660" r:id="rId9"/>
    <p:sldLayoutId id="2147483661" r:id="rId10"/>
    <p:sldLayoutId id="2147483662" r:id="rId11"/>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b="1" kern="1200">
          <a:solidFill>
            <a:schemeClr val="tx1"/>
          </a:solidFill>
          <a:latin typeface="Arial"/>
          <a:ea typeface="+mj-ea"/>
          <a:cs typeface="Arial"/>
        </a:defRPr>
      </a:lvl1pPr>
    </p:titleStyle>
    <p:bodyStyle>
      <a:lvl1pPr marL="342900" indent="-342900" algn="l" defTabSz="457200" rtl="0" eaLnBrk="1" latinLnBrk="0" hangingPunct="1">
        <a:spcBef>
          <a:spcPts val="1368"/>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1.wdp"/><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png"/><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hyperlink" Target="https://youtu.be/al6ySNNCrh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3"/>
          <p:cNvSpPr>
            <a:spLocks noGrp="1"/>
          </p:cNvSpPr>
          <p:nvPr>
            <p:ph type="ctrTitle"/>
          </p:nvPr>
        </p:nvSpPr>
        <p:spPr>
          <a:xfrm>
            <a:off x="291021" y="2779283"/>
            <a:ext cx="3465792" cy="1991500"/>
          </a:xfrm>
        </p:spPr>
        <p:txBody>
          <a:bodyPr>
            <a:normAutofit/>
          </a:bodyPr>
          <a:lstStyle/>
          <a:p>
            <a:pPr eaLnBrk="1" hangingPunct="1"/>
            <a:r>
              <a:rPr lang="en-US" sz="2400" dirty="0" smtClean="0">
                <a:latin typeface="Arial" charset="0"/>
              </a:rPr>
              <a:t>Human Abilities:</a:t>
            </a:r>
            <a:br>
              <a:rPr lang="en-US" sz="2400" dirty="0" smtClean="0">
                <a:latin typeface="Arial" charset="0"/>
              </a:rPr>
            </a:br>
            <a:r>
              <a:rPr lang="en-US" sz="2400" dirty="0" smtClean="0">
                <a:latin typeface="Arial" charset="0"/>
              </a:rPr>
              <a:t>Motor and Cognitive</a:t>
            </a:r>
            <a:br>
              <a:rPr lang="en-US" sz="2400" dirty="0" smtClean="0">
                <a:latin typeface="Arial" charset="0"/>
              </a:rPr>
            </a:br>
            <a:r>
              <a:rPr lang="en-US" sz="900" dirty="0" smtClean="0">
                <a:latin typeface="Arial" charset="0"/>
              </a:rPr>
              <a:t/>
            </a:r>
            <a:br>
              <a:rPr lang="en-US" sz="900" dirty="0" smtClean="0">
                <a:latin typeface="Arial" charset="0"/>
              </a:rPr>
            </a:br>
            <a:r>
              <a:rPr lang="en-US" sz="2400" dirty="0" smtClean="0">
                <a:latin typeface="Arial" charset="0"/>
              </a:rPr>
              <a:t>Assistive Technology and Laws</a:t>
            </a:r>
            <a:endParaRPr lang="en-US" sz="2400" dirty="0">
              <a:latin typeface="Arial" charset="0"/>
            </a:endParaRPr>
          </a:p>
        </p:txBody>
      </p:sp>
      <p:sp>
        <p:nvSpPr>
          <p:cNvPr id="4" name="Subtitle 4"/>
          <p:cNvSpPr>
            <a:spLocks noGrp="1"/>
          </p:cNvSpPr>
          <p:nvPr>
            <p:ph type="subTitle" idx="1"/>
          </p:nvPr>
        </p:nvSpPr>
        <p:spPr>
          <a:xfrm>
            <a:off x="291021" y="4770782"/>
            <a:ext cx="3142461" cy="2015499"/>
          </a:xfrm>
        </p:spPr>
        <p:txBody>
          <a:bodyPr>
            <a:normAutofit fontScale="55000" lnSpcReduction="20000"/>
          </a:bodyPr>
          <a:lstStyle/>
          <a:p>
            <a:r>
              <a:rPr lang="en-US" dirty="0">
                <a:latin typeface="Arial" charset="0"/>
              </a:rPr>
              <a:t>Matt Huenerfauth, 2016</a:t>
            </a:r>
          </a:p>
          <a:p>
            <a:r>
              <a:rPr lang="en-US" dirty="0">
                <a:latin typeface="Arial" charset="0"/>
              </a:rPr>
              <a:t>This material is based upon work supported by National Science Foundation award number 1540396. </a:t>
            </a:r>
          </a:p>
          <a:p>
            <a:r>
              <a:rPr lang="en-US" dirty="0">
                <a:latin typeface="Arial" charset="0"/>
              </a:rPr>
              <a:t>In the process of creating this new presentation, small quantities of images and factual material have been included from other sources for the purpose of display during face-to-face teaching</a:t>
            </a:r>
            <a:r>
              <a:rPr lang="en-US" dirty="0" smtClean="0">
                <a:latin typeface="Arial" charset="0"/>
              </a:rPr>
              <a:t>.</a:t>
            </a:r>
            <a:endParaRPr lang="en-US" dirty="0">
              <a:latin typeface="Arial" charset="0"/>
            </a:endParaRPr>
          </a:p>
        </p:txBody>
      </p:sp>
    </p:spTree>
    <p:extLst>
      <p:ext uri="{BB962C8B-B14F-4D97-AF65-F5344CB8AC3E}">
        <p14:creationId xmlns:p14="http://schemas.microsoft.com/office/powerpoint/2010/main" val="39994849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3"/>
          <p:cNvSpPr>
            <a:spLocks noGrp="1"/>
          </p:cNvSpPr>
          <p:nvPr>
            <p:ph type="title"/>
          </p:nvPr>
        </p:nvSpPr>
        <p:spPr/>
        <p:txBody>
          <a:bodyPr>
            <a:normAutofit fontScale="90000"/>
          </a:bodyPr>
          <a:lstStyle/>
          <a:p>
            <a:pPr eaLnBrk="1" hangingPunct="1"/>
            <a:r>
              <a:rPr lang="en-US">
                <a:latin typeface="Arial" charset="0"/>
              </a:rPr>
              <a:t>Variations in Cognitive Abilities</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2948628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normAutofit fontScale="90000"/>
          </a:bodyPr>
          <a:lstStyle/>
          <a:p>
            <a:pPr eaLnBrk="1" hangingPunct="1"/>
            <a:r>
              <a:rPr lang="en-GB">
                <a:latin typeface="Arial" charset="0"/>
              </a:rPr>
              <a:t>Individual Cognitive Differences</a:t>
            </a:r>
          </a:p>
        </p:txBody>
      </p:sp>
      <p:sp>
        <p:nvSpPr>
          <p:cNvPr id="73730" name="Rectangle 3"/>
          <p:cNvSpPr>
            <a:spLocks noGrp="1" noChangeArrowheads="1"/>
          </p:cNvSpPr>
          <p:nvPr>
            <p:ph type="body" idx="1"/>
          </p:nvPr>
        </p:nvSpPr>
        <p:spPr/>
        <p:txBody>
          <a:bodyPr>
            <a:normAutofit/>
          </a:bodyPr>
          <a:lstStyle/>
          <a:p>
            <a:pPr eaLnBrk="1" hangingPunct="1"/>
            <a:r>
              <a:rPr lang="en-GB" sz="2800" dirty="0">
                <a:latin typeface="Arial" charset="0"/>
              </a:rPr>
              <a:t>long term</a:t>
            </a:r>
            <a:br>
              <a:rPr lang="en-GB" sz="2800" dirty="0">
                <a:latin typeface="Arial" charset="0"/>
              </a:rPr>
            </a:br>
            <a:r>
              <a:rPr lang="en-GB" sz="2800" dirty="0">
                <a:latin typeface="Arial" charset="0"/>
              </a:rPr>
              <a:t>	–  personality, physical and intellectual abilities</a:t>
            </a:r>
          </a:p>
          <a:p>
            <a:pPr eaLnBrk="1" hangingPunct="1"/>
            <a:r>
              <a:rPr lang="en-GB" sz="2800" dirty="0">
                <a:latin typeface="Arial" charset="0"/>
              </a:rPr>
              <a:t>short term</a:t>
            </a:r>
            <a:br>
              <a:rPr lang="en-GB" sz="2800" dirty="0">
                <a:latin typeface="Arial" charset="0"/>
              </a:rPr>
            </a:br>
            <a:r>
              <a:rPr lang="en-GB" sz="2800" dirty="0">
                <a:latin typeface="Arial" charset="0"/>
              </a:rPr>
              <a:t>	–  effect of stress or fatigue</a:t>
            </a:r>
          </a:p>
          <a:p>
            <a:pPr eaLnBrk="1" hangingPunct="1"/>
            <a:r>
              <a:rPr lang="en-GB" sz="2800" dirty="0">
                <a:latin typeface="Arial" charset="0"/>
              </a:rPr>
              <a:t>changing</a:t>
            </a:r>
            <a:br>
              <a:rPr lang="en-GB" sz="2800" dirty="0">
                <a:latin typeface="Arial" charset="0"/>
              </a:rPr>
            </a:br>
            <a:r>
              <a:rPr lang="en-GB" sz="2800" dirty="0">
                <a:latin typeface="Arial" charset="0"/>
              </a:rPr>
              <a:t>	–  </a:t>
            </a:r>
            <a:r>
              <a:rPr lang="en-GB" sz="2800" dirty="0" smtClean="0">
                <a:latin typeface="Arial" charset="0"/>
              </a:rPr>
              <a:t>age</a:t>
            </a:r>
            <a:endParaRPr lang="en-GB" sz="2800" dirty="0">
              <a:latin typeface="Arial" charset="0"/>
            </a:endParaRPr>
          </a:p>
        </p:txBody>
      </p:sp>
    </p:spTree>
    <p:extLst>
      <p:ext uri="{BB962C8B-B14F-4D97-AF65-F5344CB8AC3E}">
        <p14:creationId xmlns:p14="http://schemas.microsoft.com/office/powerpoint/2010/main" val="1947853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normAutofit fontScale="90000"/>
          </a:bodyPr>
          <a:lstStyle/>
          <a:p>
            <a:pPr eaLnBrk="1" hangingPunct="1"/>
            <a:r>
              <a:rPr lang="en-US">
                <a:latin typeface="Arial" charset="0"/>
              </a:rPr>
              <a:t>Cognitive/Learning Impairments</a:t>
            </a:r>
          </a:p>
        </p:txBody>
      </p:sp>
      <p:sp>
        <p:nvSpPr>
          <p:cNvPr id="76802" name="Rectangle 3"/>
          <p:cNvSpPr>
            <a:spLocks noGrp="1" noChangeArrowheads="1"/>
          </p:cNvSpPr>
          <p:nvPr>
            <p:ph idx="1"/>
          </p:nvPr>
        </p:nvSpPr>
        <p:spPr/>
        <p:txBody>
          <a:bodyPr>
            <a:normAutofit fontScale="92500"/>
          </a:bodyPr>
          <a:lstStyle/>
          <a:p>
            <a:pPr eaLnBrk="1" hangingPunct="1">
              <a:lnSpc>
                <a:spcPct val="90000"/>
              </a:lnSpc>
            </a:pPr>
            <a:r>
              <a:rPr lang="en-US" dirty="0">
                <a:latin typeface="Arial" charset="0"/>
              </a:rPr>
              <a:t>There is great diversity here…</a:t>
            </a:r>
          </a:p>
          <a:p>
            <a:pPr lvl="1">
              <a:lnSpc>
                <a:spcPct val="90000"/>
              </a:lnSpc>
            </a:pPr>
            <a:r>
              <a:rPr lang="en-US" dirty="0" smtClean="0">
                <a:latin typeface="Arial" charset="0"/>
              </a:rPr>
              <a:t>Impairments in attention</a:t>
            </a:r>
            <a:r>
              <a:rPr lang="en-US" dirty="0">
                <a:latin typeface="Arial" charset="0"/>
              </a:rPr>
              <a:t>, long term memory (episodic vs. semantic memory, recognition vs. recall), short term memory, perceptual memory, perceptual processing (basic visual and audio perceptions</a:t>
            </a:r>
            <a:r>
              <a:rPr lang="en-US" dirty="0" smtClean="0">
                <a:latin typeface="Arial" charset="0"/>
              </a:rPr>
              <a:t>)</a:t>
            </a:r>
            <a:endParaRPr lang="en-US" dirty="0">
              <a:latin typeface="Arial" charset="0"/>
            </a:endParaRPr>
          </a:p>
          <a:p>
            <a:pPr lvl="1">
              <a:lnSpc>
                <a:spcPct val="90000"/>
              </a:lnSpc>
            </a:pPr>
            <a:r>
              <a:rPr lang="en-US" dirty="0">
                <a:latin typeface="Arial" charset="0"/>
              </a:rPr>
              <a:t>Language </a:t>
            </a:r>
            <a:r>
              <a:rPr lang="en-US" dirty="0" smtClean="0">
                <a:latin typeface="Arial" charset="0"/>
              </a:rPr>
              <a:t>impairments: aphasias</a:t>
            </a:r>
          </a:p>
          <a:p>
            <a:pPr lvl="1">
              <a:lnSpc>
                <a:spcPct val="90000"/>
              </a:lnSpc>
            </a:pPr>
            <a:r>
              <a:rPr lang="en-US" dirty="0" smtClean="0">
                <a:latin typeface="Arial" charset="0"/>
              </a:rPr>
              <a:t>Developmental Disabilities, including intellectual </a:t>
            </a:r>
            <a:r>
              <a:rPr lang="en-US" dirty="0">
                <a:latin typeface="Arial" charset="0"/>
              </a:rPr>
              <a:t>disabilities (mental retardation</a:t>
            </a:r>
            <a:r>
              <a:rPr lang="en-US" dirty="0" smtClean="0">
                <a:latin typeface="Arial" charset="0"/>
              </a:rPr>
              <a:t>) or Autism</a:t>
            </a:r>
          </a:p>
          <a:p>
            <a:pPr lvl="1">
              <a:lnSpc>
                <a:spcPct val="90000"/>
              </a:lnSpc>
            </a:pPr>
            <a:r>
              <a:rPr lang="en-US" dirty="0" smtClean="0">
                <a:latin typeface="Arial" charset="0"/>
              </a:rPr>
              <a:t>Learning disabilities: </a:t>
            </a:r>
            <a:r>
              <a:rPr lang="en-US" dirty="0">
                <a:latin typeface="Arial" charset="0"/>
              </a:rPr>
              <a:t>dyslexia, </a:t>
            </a:r>
            <a:r>
              <a:rPr lang="en-US" dirty="0" smtClean="0">
                <a:latin typeface="Arial" charset="0"/>
              </a:rPr>
              <a:t>dyscalculia, etc.</a:t>
            </a:r>
            <a:endParaRPr lang="en-US" dirty="0">
              <a:latin typeface="Arial" charset="0"/>
            </a:endParaRPr>
          </a:p>
          <a:p>
            <a:pPr lvl="1">
              <a:lnSpc>
                <a:spcPct val="90000"/>
              </a:lnSpc>
            </a:pPr>
            <a:r>
              <a:rPr lang="en-US" dirty="0" smtClean="0">
                <a:latin typeface="Arial" charset="0"/>
              </a:rPr>
              <a:t>Dementia</a:t>
            </a:r>
          </a:p>
        </p:txBody>
      </p:sp>
    </p:spTree>
    <p:extLst>
      <p:ext uri="{BB962C8B-B14F-4D97-AF65-F5344CB8AC3E}">
        <p14:creationId xmlns:p14="http://schemas.microsoft.com/office/powerpoint/2010/main" val="2534308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3232"/>
            <a:ext cx="8229600" cy="1143000"/>
          </a:xfrm>
        </p:spPr>
        <p:txBody>
          <a:bodyPr/>
          <a:lstStyle/>
          <a:p>
            <a:r>
              <a:rPr lang="en-US" dirty="0" smtClean="0"/>
              <a:t>Effects of aging on cognition</a:t>
            </a:r>
            <a:endParaRPr lang="en-US" dirty="0"/>
          </a:p>
        </p:txBody>
      </p:sp>
      <p:sp>
        <p:nvSpPr>
          <p:cNvPr id="3" name="Content Placeholder 2"/>
          <p:cNvSpPr>
            <a:spLocks noGrp="1"/>
          </p:cNvSpPr>
          <p:nvPr>
            <p:ph idx="1"/>
          </p:nvPr>
        </p:nvSpPr>
        <p:spPr>
          <a:xfrm>
            <a:off x="457200" y="1965960"/>
            <a:ext cx="8229600" cy="4525963"/>
          </a:xfrm>
        </p:spPr>
        <p:txBody>
          <a:bodyPr>
            <a:normAutofit fontScale="92500"/>
          </a:bodyPr>
          <a:lstStyle/>
          <a:p>
            <a:r>
              <a:rPr lang="en-US" dirty="0" smtClean="0"/>
              <a:t>Older adults perform less well in</a:t>
            </a:r>
          </a:p>
          <a:p>
            <a:pPr lvl="1"/>
            <a:r>
              <a:rPr lang="en-US" dirty="0" smtClean="0"/>
              <a:t>Tasks that require attention to be divided</a:t>
            </a:r>
          </a:p>
          <a:p>
            <a:pPr lvl="1"/>
            <a:r>
              <a:rPr lang="en-US" dirty="0" smtClean="0"/>
              <a:t>Speech recognition and speech discrimination</a:t>
            </a:r>
          </a:p>
          <a:p>
            <a:pPr lvl="1"/>
            <a:r>
              <a:rPr lang="en-US" dirty="0" smtClean="0"/>
              <a:t>Some memory tasks</a:t>
            </a:r>
          </a:p>
          <a:p>
            <a:r>
              <a:rPr lang="en-US" dirty="0" smtClean="0"/>
              <a:t>However, these differences also depend on</a:t>
            </a:r>
          </a:p>
          <a:p>
            <a:pPr lvl="1"/>
            <a:r>
              <a:rPr lang="en-US" dirty="0" smtClean="0"/>
              <a:t>Intelligence</a:t>
            </a:r>
          </a:p>
          <a:p>
            <a:pPr lvl="1"/>
            <a:r>
              <a:rPr lang="en-US" dirty="0" smtClean="0"/>
              <a:t>Health</a:t>
            </a:r>
          </a:p>
          <a:p>
            <a:pPr lvl="1"/>
            <a:r>
              <a:rPr lang="en-US" dirty="0" smtClean="0"/>
              <a:t>Years of formal education</a:t>
            </a:r>
          </a:p>
          <a:p>
            <a:pPr lvl="1"/>
            <a:r>
              <a:rPr lang="en-US" dirty="0" smtClean="0"/>
              <a:t>Expertise</a:t>
            </a:r>
            <a:endParaRPr lang="en-US" dirty="0"/>
          </a:p>
        </p:txBody>
      </p:sp>
    </p:spTree>
    <p:extLst>
      <p:ext uri="{BB962C8B-B14F-4D97-AF65-F5344CB8AC3E}">
        <p14:creationId xmlns:p14="http://schemas.microsoft.com/office/powerpoint/2010/main" val="2538732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noFill/>
        </p:spPr>
        <p:txBody>
          <a:bodyPr lIns="92075" tIns="46038" rIns="92075" bIns="46038">
            <a:normAutofit fontScale="90000"/>
          </a:bodyPr>
          <a:lstStyle/>
          <a:p>
            <a:pPr>
              <a:spcBef>
                <a:spcPct val="20000"/>
              </a:spcBef>
            </a:pPr>
            <a:r>
              <a:rPr lang="en-US" dirty="0" smtClean="0">
                <a:latin typeface="Arial" charset="0"/>
              </a:rPr>
              <a:t>Brain injury or stroke </a:t>
            </a:r>
            <a:br>
              <a:rPr lang="en-US" dirty="0" smtClean="0">
                <a:latin typeface="Arial" charset="0"/>
              </a:rPr>
            </a:br>
            <a:r>
              <a:rPr lang="en-US" dirty="0" smtClean="0">
                <a:latin typeface="Arial" charset="0"/>
              </a:rPr>
              <a:t>may affect cognitive skills</a:t>
            </a:r>
            <a:endParaRPr lang="en-US" sz="2400" dirty="0">
              <a:latin typeface="Arial" charset="0"/>
            </a:endParaRPr>
          </a:p>
        </p:txBody>
      </p:sp>
      <p:sp>
        <p:nvSpPr>
          <p:cNvPr id="74754" name="Rectangle 3"/>
          <p:cNvSpPr>
            <a:spLocks noGrp="1" noChangeArrowheads="1"/>
          </p:cNvSpPr>
          <p:nvPr>
            <p:ph type="body" sz="half" idx="1"/>
          </p:nvPr>
        </p:nvSpPr>
        <p:spPr>
          <a:xfrm>
            <a:off x="304800" y="2107530"/>
            <a:ext cx="4724400" cy="4444936"/>
          </a:xfrm>
          <a:noFill/>
        </p:spPr>
        <p:txBody>
          <a:bodyPr lIns="92075" tIns="46038" rIns="92075" bIns="46038">
            <a:spAutoFit/>
          </a:bodyPr>
          <a:lstStyle/>
          <a:p>
            <a:r>
              <a:rPr lang="en-US" sz="2400" dirty="0">
                <a:latin typeface="Arial" charset="0"/>
              </a:rPr>
              <a:t>Cognition</a:t>
            </a:r>
          </a:p>
          <a:p>
            <a:pPr lvl="1"/>
            <a:r>
              <a:rPr lang="en-US" sz="2000" dirty="0">
                <a:latin typeface="Arial" charset="0"/>
                <a:ea typeface="Arial" charset="0"/>
                <a:cs typeface="Arial" charset="0"/>
              </a:rPr>
              <a:t>Remember, recall info</a:t>
            </a:r>
          </a:p>
          <a:p>
            <a:pPr lvl="1"/>
            <a:r>
              <a:rPr lang="en-US" sz="2000" dirty="0">
                <a:latin typeface="Arial" charset="0"/>
                <a:ea typeface="Arial" charset="0"/>
                <a:cs typeface="Arial" charset="0"/>
              </a:rPr>
              <a:t>Building new coping skills</a:t>
            </a:r>
          </a:p>
          <a:p>
            <a:r>
              <a:rPr lang="en-US" sz="2400" dirty="0" smtClean="0">
                <a:latin typeface="Arial" charset="0"/>
              </a:rPr>
              <a:t>Speech and Language</a:t>
            </a:r>
            <a:endParaRPr lang="en-US" sz="2400" dirty="0">
              <a:latin typeface="Arial" charset="0"/>
            </a:endParaRPr>
          </a:p>
          <a:p>
            <a:pPr lvl="1"/>
            <a:r>
              <a:rPr lang="en-US" sz="2000" dirty="0" smtClean="0">
                <a:latin typeface="Arial" charset="0"/>
                <a:ea typeface="Arial" charset="0"/>
                <a:cs typeface="Arial" charset="0"/>
              </a:rPr>
              <a:t>Slurred, labored speech</a:t>
            </a:r>
            <a:endParaRPr lang="en-US" sz="2000" dirty="0">
              <a:latin typeface="Arial" charset="0"/>
              <a:ea typeface="Arial" charset="0"/>
              <a:cs typeface="Arial" charset="0"/>
            </a:endParaRPr>
          </a:p>
          <a:p>
            <a:pPr lvl="1"/>
            <a:r>
              <a:rPr lang="en-US" sz="2000" dirty="0" smtClean="0">
                <a:latin typeface="Arial" charset="0"/>
                <a:ea typeface="Arial" charset="0"/>
                <a:cs typeface="Arial" charset="0"/>
              </a:rPr>
              <a:t>Difficulty selecting words or</a:t>
            </a:r>
            <a:br>
              <a:rPr lang="en-US" sz="2000" dirty="0" smtClean="0">
                <a:latin typeface="Arial" charset="0"/>
                <a:ea typeface="Arial" charset="0"/>
                <a:cs typeface="Arial" charset="0"/>
              </a:rPr>
            </a:br>
            <a:r>
              <a:rPr lang="en-US" sz="2000" dirty="0" smtClean="0">
                <a:latin typeface="Arial" charset="0"/>
                <a:ea typeface="Arial" charset="0"/>
                <a:cs typeface="Arial" charset="0"/>
              </a:rPr>
              <a:t>constructing sentences</a:t>
            </a:r>
            <a:endParaRPr lang="en-US" sz="2000" dirty="0">
              <a:latin typeface="Arial" charset="0"/>
              <a:ea typeface="Arial" charset="0"/>
              <a:cs typeface="Arial" charset="0"/>
            </a:endParaRPr>
          </a:p>
          <a:p>
            <a:r>
              <a:rPr lang="en-US" sz="2400" dirty="0">
                <a:latin typeface="Arial" charset="0"/>
              </a:rPr>
              <a:t>Social </a:t>
            </a:r>
            <a:r>
              <a:rPr lang="en-US" sz="2400" dirty="0" smtClean="0">
                <a:latin typeface="Arial" charset="0"/>
              </a:rPr>
              <a:t>&amp; behavioral </a:t>
            </a:r>
            <a:r>
              <a:rPr lang="en-US" sz="2400" dirty="0">
                <a:latin typeface="Arial" charset="0"/>
              </a:rPr>
              <a:t>aspects </a:t>
            </a:r>
          </a:p>
          <a:p>
            <a:pPr lvl="1"/>
            <a:r>
              <a:rPr lang="en-US" sz="2000" dirty="0">
                <a:latin typeface="Arial" charset="0"/>
                <a:ea typeface="Arial" charset="0"/>
                <a:cs typeface="Arial" charset="0"/>
              </a:rPr>
              <a:t>Personality</a:t>
            </a:r>
          </a:p>
          <a:p>
            <a:pPr lvl="1"/>
            <a:r>
              <a:rPr lang="en-US" sz="2000" dirty="0">
                <a:latin typeface="Arial" charset="0"/>
                <a:ea typeface="Arial" charset="0"/>
                <a:cs typeface="Arial" charset="0"/>
              </a:rPr>
              <a:t>Temperament</a:t>
            </a:r>
          </a:p>
          <a:p>
            <a:pPr lvl="1"/>
            <a:r>
              <a:rPr lang="en-US" sz="2000" dirty="0">
                <a:latin typeface="Arial" charset="0"/>
                <a:ea typeface="Arial" charset="0"/>
                <a:cs typeface="Arial" charset="0"/>
              </a:rPr>
              <a:t>General behavior</a:t>
            </a:r>
          </a:p>
        </p:txBody>
      </p:sp>
      <p:sp>
        <p:nvSpPr>
          <p:cNvPr id="74755" name="Rectangle 4"/>
          <p:cNvSpPr>
            <a:spLocks noGrp="1" noChangeArrowheads="1"/>
          </p:cNvSpPr>
          <p:nvPr>
            <p:ph type="body" sz="half" idx="2"/>
          </p:nvPr>
        </p:nvSpPr>
        <p:spPr>
          <a:xfrm>
            <a:off x="4648200" y="2107530"/>
            <a:ext cx="4038600" cy="4525963"/>
          </a:xfrm>
        </p:spPr>
        <p:txBody>
          <a:bodyPr/>
          <a:lstStyle/>
          <a:p>
            <a:r>
              <a:rPr lang="en-US" sz="2400" dirty="0" err="1">
                <a:latin typeface="Arial" charset="0"/>
              </a:rPr>
              <a:t>Neuromotor</a:t>
            </a:r>
            <a:r>
              <a:rPr lang="en-US" sz="2400" dirty="0">
                <a:latin typeface="Arial" charset="0"/>
              </a:rPr>
              <a:t> and physical disabilities </a:t>
            </a:r>
          </a:p>
          <a:p>
            <a:pPr lvl="1"/>
            <a:r>
              <a:rPr lang="en-US" sz="2000" dirty="0">
                <a:latin typeface="Arial" charset="0"/>
                <a:ea typeface="Arial" charset="0"/>
                <a:cs typeface="Arial" charset="0"/>
              </a:rPr>
              <a:t>Poor eye-hand coordination  </a:t>
            </a:r>
          </a:p>
          <a:p>
            <a:r>
              <a:rPr lang="en-US" sz="2400" dirty="0">
                <a:latin typeface="Arial" charset="0"/>
              </a:rPr>
              <a:t>Vision impairment</a:t>
            </a:r>
          </a:p>
          <a:p>
            <a:r>
              <a:rPr lang="en-US" sz="2400" dirty="0">
                <a:latin typeface="Arial" charset="0"/>
              </a:rPr>
              <a:t>Hearing impairment</a:t>
            </a:r>
          </a:p>
          <a:p>
            <a:r>
              <a:rPr lang="en-US" sz="2400" dirty="0">
                <a:latin typeface="Arial" charset="0"/>
              </a:rPr>
              <a:t>Physical functioning </a:t>
            </a:r>
          </a:p>
          <a:p>
            <a:pPr lvl="1"/>
            <a:r>
              <a:rPr lang="en-US" sz="2000" dirty="0">
                <a:latin typeface="Arial" charset="0"/>
                <a:ea typeface="Arial" charset="0"/>
                <a:cs typeface="Arial" charset="0"/>
              </a:rPr>
              <a:t>Balance</a:t>
            </a:r>
          </a:p>
          <a:p>
            <a:pPr lvl="1"/>
            <a:r>
              <a:rPr lang="en-US" sz="2000" dirty="0">
                <a:latin typeface="Arial" charset="0"/>
                <a:ea typeface="Arial" charset="0"/>
                <a:cs typeface="Arial" charset="0"/>
              </a:rPr>
              <a:t>Locomotion </a:t>
            </a:r>
          </a:p>
          <a:p>
            <a:pPr lvl="1"/>
            <a:r>
              <a:rPr lang="en-US" sz="2000" dirty="0">
                <a:latin typeface="Arial" charset="0"/>
                <a:ea typeface="Arial" charset="0"/>
                <a:cs typeface="Arial" charset="0"/>
              </a:rPr>
              <a:t>Stamina</a:t>
            </a:r>
          </a:p>
        </p:txBody>
      </p:sp>
    </p:spTree>
    <p:extLst>
      <p:ext uri="{BB962C8B-B14F-4D97-AF65-F5344CB8AC3E}">
        <p14:creationId xmlns:p14="http://schemas.microsoft.com/office/powerpoint/2010/main" val="393314798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ChangeArrowheads="1"/>
          </p:cNvSpPr>
          <p:nvPr>
            <p:ph type="title"/>
          </p:nvPr>
        </p:nvSpPr>
        <p:spPr>
          <a:noFill/>
        </p:spPr>
        <p:txBody>
          <a:bodyPr lIns="92075" tIns="46038" rIns="92075" bIns="46038"/>
          <a:lstStyle/>
          <a:p>
            <a:pPr eaLnBrk="1" hangingPunct="1">
              <a:spcBef>
                <a:spcPct val="20000"/>
              </a:spcBef>
            </a:pPr>
            <a:r>
              <a:rPr lang="en-US" dirty="0" smtClean="0">
                <a:latin typeface="Arial" charset="0"/>
              </a:rPr>
              <a:t>Learning Disabilities</a:t>
            </a:r>
            <a:endParaRPr lang="en-US" sz="2800" dirty="0">
              <a:latin typeface="Arial" charset="0"/>
            </a:endParaRPr>
          </a:p>
        </p:txBody>
      </p:sp>
      <p:sp>
        <p:nvSpPr>
          <p:cNvPr id="152578" name="Rectangle 3"/>
          <p:cNvSpPr>
            <a:spLocks noGrp="1" noChangeArrowheads="1"/>
          </p:cNvSpPr>
          <p:nvPr>
            <p:ph type="body" idx="1"/>
          </p:nvPr>
        </p:nvSpPr>
        <p:spPr>
          <a:xfrm>
            <a:off x="457200" y="1997100"/>
            <a:ext cx="8229600" cy="4860900"/>
          </a:xfrm>
          <a:noFill/>
        </p:spPr>
        <p:txBody>
          <a:bodyPr lIns="92075" tIns="46038" rIns="92075" bIns="46038">
            <a:normAutofit/>
          </a:bodyPr>
          <a:lstStyle/>
          <a:p>
            <a:pPr eaLnBrk="1" hangingPunct="1"/>
            <a:r>
              <a:rPr lang="en-US" sz="2400" dirty="0" smtClean="0">
                <a:latin typeface="Arial" charset="0"/>
              </a:rPr>
              <a:t>5 </a:t>
            </a:r>
            <a:r>
              <a:rPr lang="en-US" sz="2400" dirty="0">
                <a:latin typeface="Arial" charset="0"/>
              </a:rPr>
              <a:t>percent to 10 percent of the school age </a:t>
            </a:r>
            <a:r>
              <a:rPr lang="en-US" sz="2400" dirty="0" smtClean="0">
                <a:latin typeface="Arial" charset="0"/>
              </a:rPr>
              <a:t>population</a:t>
            </a:r>
          </a:p>
          <a:p>
            <a:pPr eaLnBrk="1" hangingPunct="1"/>
            <a:r>
              <a:rPr lang="en-US" sz="2400" dirty="0" smtClean="0">
                <a:latin typeface="Arial" charset="0"/>
              </a:rPr>
              <a:t>Can occur at all levels of intelligence</a:t>
            </a:r>
          </a:p>
          <a:p>
            <a:r>
              <a:rPr lang="en-US" sz="2400" dirty="0" smtClean="0">
                <a:latin typeface="Arial" charset="0"/>
              </a:rPr>
              <a:t>Dyslexia and other reading/writing problems</a:t>
            </a:r>
          </a:p>
          <a:p>
            <a:pPr lvl="1"/>
            <a:r>
              <a:rPr lang="en-US" sz="2400" dirty="0" smtClean="0">
                <a:latin typeface="Arial" charset="0"/>
                <a:cs typeface="Arial" charset="0"/>
              </a:rPr>
              <a:t>Word knowledge and recognition, letter patterns </a:t>
            </a:r>
          </a:p>
          <a:p>
            <a:pPr lvl="1"/>
            <a:r>
              <a:rPr lang="en-US" sz="2400" dirty="0" smtClean="0">
                <a:latin typeface="Arial" charset="0"/>
              </a:rPr>
              <a:t>Writing and spelling problems</a:t>
            </a:r>
          </a:p>
          <a:p>
            <a:r>
              <a:rPr lang="en-US" sz="2400" dirty="0" smtClean="0">
                <a:latin typeface="Arial" charset="0"/>
              </a:rPr>
              <a:t>Dyscalculia and difficulties with math and numbers</a:t>
            </a:r>
            <a:endParaRPr lang="en-US" sz="2400" dirty="0">
              <a:latin typeface="Arial" charset="0"/>
            </a:endParaRPr>
          </a:p>
          <a:p>
            <a:pPr lvl="1"/>
            <a:r>
              <a:rPr lang="en-US" sz="2400" dirty="0" smtClean="0">
                <a:latin typeface="Arial" charset="0"/>
                <a:cs typeface="Arial" charset="0"/>
              </a:rPr>
              <a:t>Counting, Writing numbers, basic math concepts</a:t>
            </a:r>
            <a:endParaRPr lang="en-US" sz="2400" dirty="0" smtClean="0">
              <a:latin typeface="Arial" charset="0"/>
            </a:endParaRPr>
          </a:p>
          <a:p>
            <a:r>
              <a:rPr lang="en-US" sz="2400" dirty="0" smtClean="0">
                <a:latin typeface="Arial" charset="0"/>
                <a:cs typeface="Arial" charset="0"/>
              </a:rPr>
              <a:t>Attention deficit disorder: focusing and completing tasks</a:t>
            </a:r>
          </a:p>
          <a:p>
            <a:pPr lvl="1"/>
            <a:r>
              <a:rPr lang="en-US" sz="2400" dirty="0" smtClean="0">
                <a:latin typeface="Arial" charset="0"/>
              </a:rPr>
              <a:t>Some students also exhibit </a:t>
            </a:r>
            <a:r>
              <a:rPr lang="en-US" sz="2400" dirty="0">
                <a:latin typeface="Arial" charset="0"/>
              </a:rPr>
              <a:t>hyperactive </a:t>
            </a:r>
            <a:r>
              <a:rPr lang="en-US" sz="2400" dirty="0" smtClean="0">
                <a:latin typeface="Arial" charset="0"/>
              </a:rPr>
              <a:t>behavior</a:t>
            </a:r>
            <a:endParaRPr lang="en-US" sz="2400" dirty="0">
              <a:latin typeface="Arial" charset="0"/>
            </a:endParaRPr>
          </a:p>
        </p:txBody>
      </p:sp>
    </p:spTree>
    <p:extLst>
      <p:ext uri="{BB962C8B-B14F-4D97-AF65-F5344CB8AC3E}">
        <p14:creationId xmlns:p14="http://schemas.microsoft.com/office/powerpoint/2010/main" val="365528176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Developmental Disabilities</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This includes intellectual disabilities (mental retardation) and other cognitive and motor impairments, which start early in life</a:t>
            </a:r>
          </a:p>
          <a:p>
            <a:r>
              <a:rPr lang="en-US" sz="2800" dirty="0" smtClean="0"/>
              <a:t>The brain is organized </a:t>
            </a:r>
            <a:r>
              <a:rPr lang="en-US" sz="2800" dirty="0"/>
              <a:t>and functions differently</a:t>
            </a:r>
          </a:p>
          <a:p>
            <a:r>
              <a:rPr lang="en-US" sz="2800" dirty="0" smtClean="0"/>
              <a:t>Multiple </a:t>
            </a:r>
            <a:r>
              <a:rPr lang="en-US" sz="2800" dirty="0"/>
              <a:t>biological causes</a:t>
            </a:r>
          </a:p>
          <a:p>
            <a:r>
              <a:rPr lang="en-US" sz="2800" dirty="0"/>
              <a:t>Prevalence: </a:t>
            </a:r>
            <a:r>
              <a:rPr lang="en-US" sz="2800" dirty="0" smtClean="0"/>
              <a:t>Approximately 1% of children</a:t>
            </a:r>
          </a:p>
          <a:p>
            <a:r>
              <a:rPr lang="en-US" sz="2800" dirty="0" smtClean="0"/>
              <a:t>This category also includes Autism, which is a spectrum of disorders based on difficulty with social relationships, communication, and change or repetitive behaviors</a:t>
            </a:r>
            <a:endParaRPr lang="en-US" sz="2800" dirty="0"/>
          </a:p>
        </p:txBody>
      </p:sp>
    </p:spTree>
    <p:extLst>
      <p:ext uri="{BB962C8B-B14F-4D97-AF65-F5344CB8AC3E}">
        <p14:creationId xmlns:p14="http://schemas.microsoft.com/office/powerpoint/2010/main" val="3158685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a:off x="4525415" y="4039966"/>
            <a:ext cx="0" cy="158112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flipV="1">
            <a:off x="2686021" y="4792912"/>
            <a:ext cx="3652543" cy="1123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2775928" y="2978643"/>
            <a:ext cx="3495202" cy="923330"/>
          </a:xfrm>
          <a:prstGeom prst="rect">
            <a:avLst/>
          </a:prstGeom>
          <a:noFill/>
        </p:spPr>
        <p:txBody>
          <a:bodyPr wrap="square" rtlCol="0">
            <a:spAutoFit/>
          </a:bodyPr>
          <a:lstStyle/>
          <a:p>
            <a:pPr algn="ctr"/>
            <a:r>
              <a:rPr lang="en-US" b="1" dirty="0" smtClean="0"/>
              <a:t>Person with Mild Autism </a:t>
            </a:r>
          </a:p>
          <a:p>
            <a:pPr algn="ctr"/>
            <a:r>
              <a:rPr lang="en-US" dirty="0" smtClean="0"/>
              <a:t>Social and Behavioral Difficulties</a:t>
            </a:r>
          </a:p>
          <a:p>
            <a:pPr algn="ctr"/>
            <a:r>
              <a:rPr lang="en-US" dirty="0" smtClean="0"/>
              <a:t>Minimally Affected Adaptation</a:t>
            </a:r>
          </a:p>
        </p:txBody>
      </p:sp>
      <p:sp>
        <p:nvSpPr>
          <p:cNvPr id="7" name="TextBox 6"/>
          <p:cNvSpPr txBox="1"/>
          <p:nvPr/>
        </p:nvSpPr>
        <p:spPr>
          <a:xfrm>
            <a:off x="2787172" y="5664358"/>
            <a:ext cx="3495202" cy="923330"/>
          </a:xfrm>
          <a:prstGeom prst="rect">
            <a:avLst/>
          </a:prstGeom>
          <a:noFill/>
        </p:spPr>
        <p:txBody>
          <a:bodyPr wrap="square" rtlCol="0">
            <a:spAutoFit/>
          </a:bodyPr>
          <a:lstStyle/>
          <a:p>
            <a:pPr algn="ctr"/>
            <a:r>
              <a:rPr lang="en-US" b="1" dirty="0" smtClean="0"/>
              <a:t>Person with Severe Autism </a:t>
            </a:r>
          </a:p>
          <a:p>
            <a:pPr algn="ctr"/>
            <a:r>
              <a:rPr lang="en-US" dirty="0" smtClean="0"/>
              <a:t>Social and Behavioral Difficulties</a:t>
            </a:r>
          </a:p>
          <a:p>
            <a:pPr algn="ctr"/>
            <a:r>
              <a:rPr lang="en-US" dirty="0" smtClean="0"/>
              <a:t>Severely Affected Adaptation</a:t>
            </a:r>
          </a:p>
        </p:txBody>
      </p:sp>
      <p:sp>
        <p:nvSpPr>
          <p:cNvPr id="8" name="TextBox 7"/>
          <p:cNvSpPr txBox="1"/>
          <p:nvPr/>
        </p:nvSpPr>
        <p:spPr>
          <a:xfrm>
            <a:off x="99391" y="4118818"/>
            <a:ext cx="2586630" cy="1200329"/>
          </a:xfrm>
          <a:prstGeom prst="rect">
            <a:avLst/>
          </a:prstGeom>
          <a:noFill/>
        </p:spPr>
        <p:txBody>
          <a:bodyPr wrap="square" rtlCol="0">
            <a:spAutoFit/>
          </a:bodyPr>
          <a:lstStyle/>
          <a:p>
            <a:pPr algn="r"/>
            <a:r>
              <a:rPr lang="en-US" b="1" dirty="0" smtClean="0"/>
              <a:t>Person with </a:t>
            </a:r>
            <a:br>
              <a:rPr lang="en-US" b="1" dirty="0" smtClean="0"/>
            </a:br>
            <a:r>
              <a:rPr lang="en-US" b="1" dirty="0" smtClean="0"/>
              <a:t>Intellectual Disability</a:t>
            </a:r>
            <a:endParaRPr lang="en-US" b="1" dirty="0"/>
          </a:p>
          <a:p>
            <a:pPr algn="r"/>
            <a:r>
              <a:rPr lang="en-US" dirty="0" smtClean="0"/>
              <a:t>Lack verbal skills</a:t>
            </a:r>
          </a:p>
          <a:p>
            <a:pPr algn="r"/>
            <a:r>
              <a:rPr lang="en-US" dirty="0" smtClean="0"/>
              <a:t>Poor academic skills</a:t>
            </a:r>
            <a:endParaRPr lang="en-US" dirty="0"/>
          </a:p>
        </p:txBody>
      </p:sp>
      <p:sp>
        <p:nvSpPr>
          <p:cNvPr id="9" name="TextBox 8"/>
          <p:cNvSpPr txBox="1"/>
          <p:nvPr/>
        </p:nvSpPr>
        <p:spPr>
          <a:xfrm>
            <a:off x="6338564" y="4118818"/>
            <a:ext cx="2427536" cy="1200329"/>
          </a:xfrm>
          <a:prstGeom prst="rect">
            <a:avLst/>
          </a:prstGeom>
          <a:noFill/>
        </p:spPr>
        <p:txBody>
          <a:bodyPr wrap="square" rtlCol="0">
            <a:spAutoFit/>
          </a:bodyPr>
          <a:lstStyle/>
          <a:p>
            <a:r>
              <a:rPr lang="en-US" b="1" dirty="0" smtClean="0"/>
              <a:t>Person with Average or Above Average IQ</a:t>
            </a:r>
          </a:p>
          <a:p>
            <a:r>
              <a:rPr lang="en-US" dirty="0" smtClean="0"/>
              <a:t>Verbal</a:t>
            </a:r>
          </a:p>
          <a:p>
            <a:r>
              <a:rPr lang="en-US" dirty="0" smtClean="0"/>
              <a:t>Good academic skills</a:t>
            </a:r>
            <a:endParaRPr lang="en-US" dirty="0"/>
          </a:p>
        </p:txBody>
      </p:sp>
      <p:sp>
        <p:nvSpPr>
          <p:cNvPr id="15" name="Title 14"/>
          <p:cNvSpPr>
            <a:spLocks noGrp="1"/>
          </p:cNvSpPr>
          <p:nvPr>
            <p:ph type="title"/>
          </p:nvPr>
        </p:nvSpPr>
        <p:spPr>
          <a:xfrm>
            <a:off x="0" y="671538"/>
            <a:ext cx="9144000" cy="1143000"/>
          </a:xfrm>
        </p:spPr>
        <p:txBody>
          <a:bodyPr>
            <a:noAutofit/>
          </a:bodyPr>
          <a:lstStyle/>
          <a:p>
            <a:r>
              <a:rPr lang="en-US" sz="3200" dirty="0" smtClean="0"/>
              <a:t>Co-existence of Developmental Disabilities</a:t>
            </a:r>
            <a:endParaRPr lang="en-US" sz="3200" dirty="0"/>
          </a:p>
        </p:txBody>
      </p:sp>
      <p:sp>
        <p:nvSpPr>
          <p:cNvPr id="16" name="Content Placeholder 15"/>
          <p:cNvSpPr>
            <a:spLocks noGrp="1"/>
          </p:cNvSpPr>
          <p:nvPr>
            <p:ph idx="1"/>
          </p:nvPr>
        </p:nvSpPr>
        <p:spPr>
          <a:xfrm>
            <a:off x="457200" y="1831455"/>
            <a:ext cx="8229600" cy="4525963"/>
          </a:xfrm>
        </p:spPr>
        <p:txBody>
          <a:bodyPr>
            <a:normAutofit/>
          </a:bodyPr>
          <a:lstStyle/>
          <a:p>
            <a:r>
              <a:rPr lang="en-US" sz="2400" dirty="0" smtClean="0"/>
              <a:t>Many developmental disabilities may co-occur, e.g., Autism and Intellectual Disability, illustrated below:</a:t>
            </a:r>
            <a:endParaRPr lang="en-US" sz="2400" dirty="0"/>
          </a:p>
        </p:txBody>
      </p:sp>
    </p:spTree>
    <p:extLst>
      <p:ext uri="{BB962C8B-B14F-4D97-AF65-F5344CB8AC3E}">
        <p14:creationId xmlns:p14="http://schemas.microsoft.com/office/powerpoint/2010/main" val="3492075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r>
              <a:rPr lang="en-US">
                <a:latin typeface="Arial" charset="0"/>
                <a:cs typeface="Arial" charset="0"/>
              </a:rPr>
              <a:t>Outline</a:t>
            </a:r>
          </a:p>
        </p:txBody>
      </p:sp>
      <p:sp>
        <p:nvSpPr>
          <p:cNvPr id="137219" name="Rectangle 3"/>
          <p:cNvSpPr>
            <a:spLocks noGrp="1" noChangeArrowheads="1"/>
          </p:cNvSpPr>
          <p:nvPr>
            <p:ph type="body" idx="1"/>
          </p:nvPr>
        </p:nvSpPr>
        <p:spPr>
          <a:xfrm>
            <a:off x="304800" y="1981200"/>
            <a:ext cx="8534400" cy="4724400"/>
          </a:xfrm>
        </p:spPr>
        <p:txBody>
          <a:bodyPr/>
          <a:lstStyle/>
          <a:p>
            <a:r>
              <a:rPr lang="en-US" dirty="0">
                <a:latin typeface="Arial" charset="0"/>
                <a:cs typeface="Arial" charset="0"/>
              </a:rPr>
              <a:t>Senses (last time)</a:t>
            </a:r>
          </a:p>
          <a:p>
            <a:r>
              <a:rPr lang="en-US" dirty="0">
                <a:latin typeface="Arial" charset="0"/>
                <a:cs typeface="Arial" charset="0"/>
              </a:rPr>
              <a:t>Motor System</a:t>
            </a:r>
          </a:p>
          <a:p>
            <a:r>
              <a:rPr lang="en-US" dirty="0">
                <a:latin typeface="Arial" charset="0"/>
                <a:cs typeface="Arial" charset="0"/>
              </a:rPr>
              <a:t>Cognitive Abilities</a:t>
            </a:r>
          </a:p>
          <a:p>
            <a:r>
              <a:rPr lang="en-US" dirty="0">
                <a:latin typeface="Arial" charset="0"/>
                <a:cs typeface="Arial" charset="0"/>
              </a:rPr>
              <a:t>How do People with Disabilities Access Computers and the Web?</a:t>
            </a:r>
          </a:p>
          <a:p>
            <a:r>
              <a:rPr lang="en-US" dirty="0">
                <a:latin typeface="Arial" charset="0"/>
                <a:cs typeface="Arial" charset="0"/>
              </a:rPr>
              <a:t>Legal Requirements for Accessibility of Software and Websites</a:t>
            </a:r>
          </a:p>
        </p:txBody>
      </p:sp>
    </p:spTree>
    <p:extLst>
      <p:ext uri="{BB962C8B-B14F-4D97-AF65-F5344CB8AC3E}">
        <p14:creationId xmlns:p14="http://schemas.microsoft.com/office/powerpoint/2010/main" val="6652602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normAutofit fontScale="90000"/>
          </a:bodyPr>
          <a:lstStyle/>
          <a:p>
            <a:pPr algn="ctr"/>
            <a:r>
              <a:rPr lang="en-US" dirty="0" smtClean="0">
                <a:latin typeface="Arial" charset="0"/>
              </a:rPr>
              <a:t>How Do People with Disabilities Access </a:t>
            </a:r>
            <a:br>
              <a:rPr lang="en-US" dirty="0" smtClean="0">
                <a:latin typeface="Arial" charset="0"/>
              </a:rPr>
            </a:br>
            <a:r>
              <a:rPr lang="en-US" dirty="0" smtClean="0">
                <a:latin typeface="Arial" charset="0"/>
              </a:rPr>
              <a:t>the Web?</a:t>
            </a:r>
            <a:endParaRPr lang="en-US" dirty="0">
              <a:latin typeface="Arial" charset="0"/>
            </a:endParaRP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342200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r>
              <a:rPr lang="en-US">
                <a:latin typeface="Arial" charset="0"/>
                <a:cs typeface="Arial" charset="0"/>
              </a:rPr>
              <a:t>Outline</a:t>
            </a:r>
          </a:p>
        </p:txBody>
      </p:sp>
      <p:sp>
        <p:nvSpPr>
          <p:cNvPr id="137219" name="Rectangle 3"/>
          <p:cNvSpPr>
            <a:spLocks noGrp="1" noChangeArrowheads="1"/>
          </p:cNvSpPr>
          <p:nvPr>
            <p:ph type="body" idx="1"/>
          </p:nvPr>
        </p:nvSpPr>
        <p:spPr>
          <a:xfrm>
            <a:off x="304800" y="1981200"/>
            <a:ext cx="8534400" cy="4724400"/>
          </a:xfrm>
        </p:spPr>
        <p:txBody>
          <a:bodyPr/>
          <a:lstStyle/>
          <a:p>
            <a:pPr eaLnBrk="1" hangingPunct="1"/>
            <a:r>
              <a:rPr lang="en-US" dirty="0" smtClean="0">
                <a:latin typeface="Arial" charset="0"/>
                <a:cs typeface="Arial" charset="0"/>
              </a:rPr>
              <a:t>Senses (last time)</a:t>
            </a:r>
            <a:endParaRPr lang="en-US" dirty="0">
              <a:latin typeface="Arial" charset="0"/>
              <a:cs typeface="Arial" charset="0"/>
            </a:endParaRPr>
          </a:p>
          <a:p>
            <a:pPr eaLnBrk="1" hangingPunct="1"/>
            <a:r>
              <a:rPr lang="en-US" dirty="0" smtClean="0">
                <a:latin typeface="Arial" charset="0"/>
                <a:cs typeface="Arial" charset="0"/>
              </a:rPr>
              <a:t>Motor System</a:t>
            </a:r>
          </a:p>
          <a:p>
            <a:pPr eaLnBrk="1" hangingPunct="1"/>
            <a:r>
              <a:rPr lang="en-US" dirty="0" smtClean="0">
                <a:latin typeface="Arial" charset="0"/>
                <a:cs typeface="Arial" charset="0"/>
              </a:rPr>
              <a:t>Cognitive Abilities</a:t>
            </a:r>
          </a:p>
          <a:p>
            <a:pPr eaLnBrk="1" hangingPunct="1"/>
            <a:r>
              <a:rPr lang="en-US" dirty="0" smtClean="0">
                <a:latin typeface="Arial" charset="0"/>
                <a:cs typeface="Arial" charset="0"/>
              </a:rPr>
              <a:t>How do People with Disabilities Access Computers and the Web?</a:t>
            </a:r>
          </a:p>
          <a:p>
            <a:pPr eaLnBrk="1" hangingPunct="1"/>
            <a:r>
              <a:rPr lang="en-US" dirty="0" smtClean="0">
                <a:latin typeface="Arial" charset="0"/>
                <a:cs typeface="Arial" charset="0"/>
              </a:rPr>
              <a:t>Legal Requirements for Accessibility of Software and Websites</a:t>
            </a:r>
            <a:endParaRPr lang="en-US" dirty="0">
              <a:latin typeface="Arial" charset="0"/>
              <a:cs typeface="Arial" charset="0"/>
            </a:endParaRPr>
          </a:p>
        </p:txBody>
      </p:sp>
    </p:spTree>
    <p:extLst>
      <p:ext uri="{BB962C8B-B14F-4D97-AF65-F5344CB8AC3E}">
        <p14:creationId xmlns:p14="http://schemas.microsoft.com/office/powerpoint/2010/main" val="3446918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dirty="0" smtClean="0">
                <a:latin typeface="Arial" charset="0"/>
              </a:rPr>
              <a:t>Blind Users: Screen </a:t>
            </a:r>
            <a:r>
              <a:rPr lang="en-US" dirty="0">
                <a:latin typeface="Arial" charset="0"/>
              </a:rPr>
              <a:t>Readers</a:t>
            </a:r>
          </a:p>
        </p:txBody>
      </p:sp>
      <p:sp>
        <p:nvSpPr>
          <p:cNvPr id="29698" name="Rectangle 3"/>
          <p:cNvSpPr>
            <a:spLocks noGrp="1" noChangeArrowheads="1"/>
          </p:cNvSpPr>
          <p:nvPr>
            <p:ph type="body" idx="1"/>
          </p:nvPr>
        </p:nvSpPr>
        <p:spPr>
          <a:xfrm>
            <a:off x="152400" y="1828800"/>
            <a:ext cx="8839200" cy="4953000"/>
          </a:xfrm>
        </p:spPr>
        <p:txBody>
          <a:bodyPr>
            <a:normAutofit lnSpcReduction="10000"/>
          </a:bodyPr>
          <a:lstStyle/>
          <a:p>
            <a:pPr>
              <a:lnSpc>
                <a:spcPct val="90000"/>
              </a:lnSpc>
            </a:pPr>
            <a:r>
              <a:rPr lang="en-US" sz="2800" dirty="0">
                <a:latin typeface="Arial" charset="0"/>
              </a:rPr>
              <a:t>Software </a:t>
            </a:r>
            <a:r>
              <a:rPr lang="en-US" sz="2800" dirty="0" smtClean="0">
                <a:latin typeface="Arial" charset="0"/>
              </a:rPr>
              <a:t>that converts </a:t>
            </a:r>
            <a:r>
              <a:rPr lang="en-US" sz="2800" dirty="0">
                <a:latin typeface="Arial" charset="0"/>
              </a:rPr>
              <a:t>text into synthesized speech so </a:t>
            </a:r>
            <a:r>
              <a:rPr lang="en-US" sz="2800" dirty="0" smtClean="0">
                <a:latin typeface="Arial" charset="0"/>
              </a:rPr>
              <a:t>blind </a:t>
            </a:r>
            <a:r>
              <a:rPr lang="en-US" sz="2800" dirty="0">
                <a:latin typeface="Arial" charset="0"/>
              </a:rPr>
              <a:t>people </a:t>
            </a:r>
            <a:r>
              <a:rPr lang="en-US" sz="2800" dirty="0" smtClean="0">
                <a:latin typeface="Arial" charset="0"/>
              </a:rPr>
              <a:t>can listen </a:t>
            </a:r>
            <a:r>
              <a:rPr lang="en-US" sz="2800" dirty="0">
                <a:latin typeface="Arial" charset="0"/>
              </a:rPr>
              <a:t>to web content or other text on a </a:t>
            </a:r>
            <a:r>
              <a:rPr lang="en-US" sz="2800" dirty="0" smtClean="0">
                <a:latin typeface="Arial" charset="0"/>
              </a:rPr>
              <a:t>computer.</a:t>
            </a:r>
            <a:endParaRPr lang="en-US" sz="2800" dirty="0">
              <a:latin typeface="Arial" charset="0"/>
            </a:endParaRPr>
          </a:p>
          <a:p>
            <a:pPr>
              <a:lnSpc>
                <a:spcPct val="90000"/>
              </a:lnSpc>
            </a:pPr>
            <a:r>
              <a:rPr lang="en-US" sz="2800" dirty="0" smtClean="0">
                <a:latin typeface="Arial" charset="0"/>
              </a:rPr>
              <a:t>It does </a:t>
            </a:r>
            <a:r>
              <a:rPr lang="en-US" sz="2800" dirty="0">
                <a:latin typeface="Arial" charset="0"/>
              </a:rPr>
              <a:t>more than </a:t>
            </a:r>
            <a:r>
              <a:rPr lang="en-US" sz="2800" dirty="0" smtClean="0">
                <a:latin typeface="Arial" charset="0"/>
              </a:rPr>
              <a:t>just read </a:t>
            </a:r>
            <a:r>
              <a:rPr lang="en-US" sz="2800" dirty="0">
                <a:latin typeface="Arial" charset="0"/>
              </a:rPr>
              <a:t>the screen: </a:t>
            </a:r>
          </a:p>
          <a:p>
            <a:pPr lvl="1">
              <a:lnSpc>
                <a:spcPct val="90000"/>
              </a:lnSpc>
            </a:pPr>
            <a:r>
              <a:rPr lang="en-US" sz="2400" dirty="0" smtClean="0">
                <a:latin typeface="Arial" charset="0"/>
                <a:ea typeface="Arial" charset="0"/>
                <a:cs typeface="Arial" charset="0"/>
              </a:rPr>
              <a:t>It has to "read" the toolbars, menus, etc.  </a:t>
            </a:r>
          </a:p>
          <a:p>
            <a:pPr lvl="1">
              <a:lnSpc>
                <a:spcPct val="90000"/>
              </a:lnSpc>
            </a:pPr>
            <a:r>
              <a:rPr lang="en-US" sz="2400" dirty="0" smtClean="0">
                <a:latin typeface="Arial" charset="0"/>
                <a:ea typeface="Arial" charset="0"/>
                <a:cs typeface="Arial" charset="0"/>
              </a:rPr>
              <a:t>Provides keyboard-based controls of computer.  Blind users generally do not use the “mouse” or </a:t>
            </a:r>
            <a:r>
              <a:rPr lang="en-US" sz="2400" dirty="0" err="1" smtClean="0">
                <a:latin typeface="Arial" charset="0"/>
                <a:ea typeface="Arial" charset="0"/>
                <a:cs typeface="Arial" charset="0"/>
              </a:rPr>
              <a:t>trackpad</a:t>
            </a:r>
            <a:r>
              <a:rPr lang="en-US" sz="2400" dirty="0">
                <a:latin typeface="Arial" charset="0"/>
                <a:ea typeface="Arial" charset="0"/>
                <a:cs typeface="Arial" charset="0"/>
              </a:rPr>
              <a:t>.</a:t>
            </a:r>
            <a:endParaRPr lang="en-US" sz="2400" dirty="0" smtClean="0">
              <a:latin typeface="Arial" charset="0"/>
              <a:ea typeface="Arial" charset="0"/>
              <a:cs typeface="Arial" charset="0"/>
            </a:endParaRPr>
          </a:p>
          <a:p>
            <a:pPr lvl="1">
              <a:lnSpc>
                <a:spcPct val="90000"/>
              </a:lnSpc>
            </a:pPr>
            <a:r>
              <a:rPr lang="en-US" sz="2400" dirty="0" smtClean="0">
                <a:latin typeface="Arial" charset="0"/>
                <a:ea typeface="Arial" charset="0"/>
                <a:cs typeface="Arial" charset="0"/>
              </a:rPr>
              <a:t>It has to decide the </a:t>
            </a:r>
            <a:r>
              <a:rPr lang="en-US" sz="2400" i="1" dirty="0" smtClean="0">
                <a:latin typeface="Arial" charset="0"/>
                <a:ea typeface="Arial" charset="0"/>
                <a:cs typeface="Arial" charset="0"/>
              </a:rPr>
              <a:t>sequence</a:t>
            </a:r>
            <a:r>
              <a:rPr lang="en-US" sz="2400" dirty="0" smtClean="0">
                <a:latin typeface="Arial" charset="0"/>
                <a:ea typeface="Arial" charset="0"/>
                <a:cs typeface="Arial" charset="0"/>
              </a:rPr>
              <a:t> in which to read a webpage.  </a:t>
            </a:r>
          </a:p>
          <a:p>
            <a:pPr lvl="1">
              <a:lnSpc>
                <a:spcPct val="90000"/>
              </a:lnSpc>
            </a:pPr>
            <a:r>
              <a:rPr lang="en-US" sz="2400" dirty="0" smtClean="0">
                <a:latin typeface="Arial" charset="0"/>
                <a:ea typeface="Arial" charset="0"/>
                <a:cs typeface="Arial" charset="0"/>
              </a:rPr>
              <a:t>Sometime webpages are difficult to linearize or don't make sense when you do.  Some webpages don't include any logical headings and sub-headings; so, you have to listen to the whole thing without being able to skip ahead.</a:t>
            </a:r>
          </a:p>
          <a:p>
            <a:pPr>
              <a:lnSpc>
                <a:spcPct val="90000"/>
              </a:lnSpc>
            </a:pPr>
            <a:r>
              <a:rPr lang="en-US" sz="2800" dirty="0" smtClean="0">
                <a:latin typeface="Arial" charset="0"/>
              </a:rPr>
              <a:t>Windows: JAWS ($4000). Mac: </a:t>
            </a:r>
            <a:r>
              <a:rPr lang="en-US" sz="2800" dirty="0" err="1" smtClean="0">
                <a:latin typeface="Arial" charset="0"/>
              </a:rPr>
              <a:t>VoiceOver</a:t>
            </a:r>
            <a:r>
              <a:rPr lang="en-US" sz="2800" dirty="0" smtClean="0">
                <a:latin typeface="Arial" charset="0"/>
              </a:rPr>
              <a:t> (built-in). </a:t>
            </a:r>
            <a:endParaRPr lang="en-US" sz="2800" dirty="0">
              <a:latin typeface="Arial" charset="0"/>
            </a:endParaRPr>
          </a:p>
        </p:txBody>
      </p:sp>
    </p:spTree>
    <p:extLst>
      <p:ext uri="{BB962C8B-B14F-4D97-AF65-F5344CB8AC3E}">
        <p14:creationId xmlns:p14="http://schemas.microsoft.com/office/powerpoint/2010/main" val="10552824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Braille Technology</a:t>
            </a:r>
            <a:endParaRPr lang="en-US" dirty="0"/>
          </a:p>
        </p:txBody>
      </p:sp>
      <p:sp>
        <p:nvSpPr>
          <p:cNvPr id="3" name="Content Placeholder 2"/>
          <p:cNvSpPr>
            <a:spLocks noGrp="1"/>
          </p:cNvSpPr>
          <p:nvPr>
            <p:ph idx="1"/>
          </p:nvPr>
        </p:nvSpPr>
        <p:spPr/>
        <p:txBody>
          <a:bodyPr/>
          <a:lstStyle/>
          <a:p>
            <a:r>
              <a:rPr lang="en-US" dirty="0" smtClean="0"/>
              <a:t>System of raised dots to represent letters, groups of letters, or other symbols (math)</a:t>
            </a:r>
            <a:endParaRPr lang="en-US" dirty="0"/>
          </a:p>
        </p:txBody>
      </p:sp>
      <p:sp>
        <p:nvSpPr>
          <p:cNvPr id="4" name="TextBox 3"/>
          <p:cNvSpPr txBox="1"/>
          <p:nvPr/>
        </p:nvSpPr>
        <p:spPr>
          <a:xfrm>
            <a:off x="1159565" y="7001565"/>
            <a:ext cx="184666" cy="369332"/>
          </a:xfrm>
          <a:prstGeom prst="rect">
            <a:avLst/>
          </a:prstGeom>
          <a:noFill/>
        </p:spPr>
        <p:txBody>
          <a:bodyPr wrap="none" rtlCol="0">
            <a:spAutoFit/>
          </a:bodyPr>
          <a:lstStyle/>
          <a:p>
            <a:endParaRPr lang="en-US" dirty="0"/>
          </a:p>
        </p:txBody>
      </p:sp>
      <p:pic>
        <p:nvPicPr>
          <p:cNvPr id="5" name="Picture 3" descr="tech-duxbury-braille"/>
          <p:cNvPicPr>
            <a:picLocks noChangeAspect="1" noChangeArrowheads="1"/>
          </p:cNvPicPr>
          <p:nvPr/>
        </p:nvPicPr>
        <p:blipFill>
          <a:blip r:embed="rId2"/>
          <a:srcRect/>
          <a:stretch>
            <a:fillRect/>
          </a:stretch>
        </p:blipFill>
        <p:spPr bwMode="auto">
          <a:xfrm>
            <a:off x="170071" y="3158434"/>
            <a:ext cx="2369930" cy="1861842"/>
          </a:xfrm>
          <a:prstGeom prst="rect">
            <a:avLst/>
          </a:prstGeom>
          <a:noFill/>
          <a:ln w="9525">
            <a:noFill/>
            <a:miter lim="800000"/>
            <a:headEnd/>
            <a:tailEnd/>
          </a:ln>
        </p:spPr>
      </p:pic>
      <p:pic>
        <p:nvPicPr>
          <p:cNvPr id="6" name="Picture 3" descr="tiger-max619x558"/>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88" b="89766" l="4000" r="97000"/>
                    </a14:imgEffect>
                  </a14:imgLayer>
                </a14:imgProps>
              </a:ext>
            </a:extLst>
          </a:blip>
          <a:srcRect/>
          <a:stretch>
            <a:fillRect/>
          </a:stretch>
        </p:blipFill>
        <p:spPr bwMode="auto">
          <a:xfrm>
            <a:off x="1852209" y="4207572"/>
            <a:ext cx="3189399" cy="2876201"/>
          </a:xfrm>
          <a:prstGeom prst="rect">
            <a:avLst/>
          </a:prstGeom>
          <a:noFill/>
          <a:ln w="9525">
            <a:noFill/>
            <a:miter lim="800000"/>
            <a:headEnd/>
            <a:tailEnd/>
          </a:ln>
        </p:spPr>
      </p:pic>
      <p:pic>
        <p:nvPicPr>
          <p:cNvPr id="7" name="Picture 3" descr="braille3"/>
          <p:cNvPicPr>
            <a:picLocks noChangeAspect="1" noChangeArrowheads="1"/>
          </p:cNvPicPr>
          <p:nvPr/>
        </p:nvPicPr>
        <p:blipFill>
          <a:blip r:embed="rId5"/>
          <a:srcRect/>
          <a:stretch>
            <a:fillRect/>
          </a:stretch>
        </p:blipFill>
        <p:spPr bwMode="auto">
          <a:xfrm>
            <a:off x="5091042" y="4500373"/>
            <a:ext cx="3279913" cy="2299505"/>
          </a:xfrm>
          <a:prstGeom prst="rect">
            <a:avLst/>
          </a:prstGeom>
          <a:noFill/>
          <a:ln w="9525">
            <a:noFill/>
            <a:miter lim="800000"/>
            <a:headEnd/>
            <a:tailEnd/>
          </a:ln>
        </p:spPr>
      </p:pic>
      <p:sp>
        <p:nvSpPr>
          <p:cNvPr id="8" name="TextBox 7"/>
          <p:cNvSpPr txBox="1"/>
          <p:nvPr/>
        </p:nvSpPr>
        <p:spPr>
          <a:xfrm>
            <a:off x="170071" y="5077095"/>
            <a:ext cx="1483098" cy="646331"/>
          </a:xfrm>
          <a:prstGeom prst="rect">
            <a:avLst/>
          </a:prstGeom>
          <a:noFill/>
        </p:spPr>
        <p:txBody>
          <a:bodyPr wrap="none" rtlCol="0">
            <a:spAutoFit/>
          </a:bodyPr>
          <a:lstStyle/>
          <a:p>
            <a:r>
              <a:rPr lang="en-US" dirty="0" smtClean="0"/>
              <a:t>Text to Braille </a:t>
            </a:r>
            <a:br>
              <a:rPr lang="en-US" dirty="0" smtClean="0"/>
            </a:br>
            <a:r>
              <a:rPr lang="en-US" dirty="0" smtClean="0"/>
              <a:t>software</a:t>
            </a:r>
            <a:endParaRPr lang="en-US" dirty="0"/>
          </a:p>
        </p:txBody>
      </p:sp>
      <p:sp>
        <p:nvSpPr>
          <p:cNvPr id="9" name="TextBox 8"/>
          <p:cNvSpPr txBox="1"/>
          <p:nvPr/>
        </p:nvSpPr>
        <p:spPr>
          <a:xfrm>
            <a:off x="325029" y="5934670"/>
            <a:ext cx="1669072" cy="923330"/>
          </a:xfrm>
          <a:prstGeom prst="rect">
            <a:avLst/>
          </a:prstGeom>
          <a:noFill/>
        </p:spPr>
        <p:txBody>
          <a:bodyPr wrap="none" rtlCol="0">
            <a:spAutoFit/>
          </a:bodyPr>
          <a:lstStyle/>
          <a:p>
            <a:r>
              <a:rPr lang="en-US" dirty="0" smtClean="0"/>
              <a:t>Braille “printer” </a:t>
            </a:r>
            <a:br>
              <a:rPr lang="en-US" dirty="0" smtClean="0"/>
            </a:br>
            <a:r>
              <a:rPr lang="en-US" dirty="0" smtClean="0"/>
              <a:t>(creates bumpy</a:t>
            </a:r>
            <a:br>
              <a:rPr lang="en-US" dirty="0" smtClean="0"/>
            </a:br>
            <a:r>
              <a:rPr lang="en-US" dirty="0" smtClean="0"/>
              <a:t>cardboard)</a:t>
            </a:r>
            <a:endParaRPr lang="en-US" dirty="0"/>
          </a:p>
        </p:txBody>
      </p:sp>
      <p:sp>
        <p:nvSpPr>
          <p:cNvPr id="10" name="TextBox 9"/>
          <p:cNvSpPr txBox="1"/>
          <p:nvPr/>
        </p:nvSpPr>
        <p:spPr>
          <a:xfrm>
            <a:off x="4088189" y="3200652"/>
            <a:ext cx="4852610" cy="1200329"/>
          </a:xfrm>
          <a:prstGeom prst="rect">
            <a:avLst/>
          </a:prstGeom>
          <a:noFill/>
        </p:spPr>
        <p:txBody>
          <a:bodyPr wrap="none" rtlCol="0">
            <a:spAutoFit/>
          </a:bodyPr>
          <a:lstStyle/>
          <a:p>
            <a:r>
              <a:rPr lang="en-US" dirty="0" smtClean="0"/>
              <a:t>Electronic “refreshable” Braille display (the words</a:t>
            </a:r>
            <a:br>
              <a:rPr lang="en-US" dirty="0" smtClean="0"/>
            </a:br>
            <a:r>
              <a:rPr lang="en-US" dirty="0" smtClean="0"/>
              <a:t>update as the person’s finger reaches the end of </a:t>
            </a:r>
            <a:br>
              <a:rPr lang="en-US" dirty="0" smtClean="0"/>
            </a:br>
            <a:r>
              <a:rPr lang="en-US" dirty="0" smtClean="0"/>
              <a:t>the line of text).  Can be used as “output” for a </a:t>
            </a:r>
            <a:br>
              <a:rPr lang="en-US" dirty="0" smtClean="0"/>
            </a:br>
            <a:r>
              <a:rPr lang="en-US" dirty="0" smtClean="0"/>
              <a:t>screen reader software, to enable silent use.</a:t>
            </a:r>
            <a:endParaRPr lang="en-US" dirty="0"/>
          </a:p>
        </p:txBody>
      </p:sp>
    </p:spTree>
    <p:extLst>
      <p:ext uri="{BB962C8B-B14F-4D97-AF65-F5344CB8AC3E}">
        <p14:creationId xmlns:p14="http://schemas.microsoft.com/office/powerpoint/2010/main" val="1933377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enlarged text with the word 'Helen' which is clear and easy to r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6586" y="1192809"/>
            <a:ext cx="2338780" cy="11703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7" descr="enlarged graphic of the word 'Keller' which is very blocky and pixel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2785" y="2377449"/>
            <a:ext cx="2201799" cy="11013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07" name="Picture 4" descr="magnify"/>
          <p:cNvPicPr>
            <a:picLocks noChangeAspect="1" noChangeArrowheads="1"/>
          </p:cNvPicPr>
          <p:nvPr/>
        </p:nvPicPr>
        <p:blipFill rotWithShape="1">
          <a:blip r:embed="rId4">
            <a:extLst>
              <a:ext uri="{28A0092B-C50C-407E-A947-70E740481C1C}">
                <a14:useLocalDpi xmlns:a14="http://schemas.microsoft.com/office/drawing/2010/main" val="0"/>
              </a:ext>
            </a:extLst>
          </a:blip>
          <a:srcRect l="15953" t="3646" r="10119" b="17708"/>
          <a:stretch/>
        </p:blipFill>
        <p:spPr bwMode="auto">
          <a:xfrm>
            <a:off x="636340" y="1502741"/>
            <a:ext cx="2522737" cy="21469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2" descr="fixwin"/>
          <p:cNvPicPr>
            <a:picLocks noChangeAspect="1" noChangeArrowheads="1"/>
          </p:cNvPicPr>
          <p:nvPr/>
        </p:nvPicPr>
        <p:blipFill rotWithShape="1">
          <a:blip r:embed="rId5">
            <a:extLst>
              <a:ext uri="{28A0092B-C50C-407E-A947-70E740481C1C}">
                <a14:useLocalDpi xmlns:a14="http://schemas.microsoft.com/office/drawing/2010/main" val="0"/>
              </a:ext>
            </a:extLst>
          </a:blip>
          <a:srcRect r="3208"/>
          <a:stretch/>
        </p:blipFill>
        <p:spPr bwMode="auto">
          <a:xfrm>
            <a:off x="624192" y="4187380"/>
            <a:ext cx="2563804" cy="2118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9" descr="white background with large black tex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5186" y="4088409"/>
            <a:ext cx="1390650" cy="1390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descr="black background with large, yellow tex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3386" y="4774209"/>
            <a:ext cx="1390650" cy="1390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05" name="Rectangle 2"/>
          <p:cNvSpPr>
            <a:spLocks noGrp="1" noChangeArrowheads="1"/>
          </p:cNvSpPr>
          <p:nvPr>
            <p:ph type="title"/>
          </p:nvPr>
        </p:nvSpPr>
        <p:spPr>
          <a:xfrm>
            <a:off x="0" y="639763"/>
            <a:ext cx="9144000" cy="884237"/>
          </a:xfrm>
        </p:spPr>
        <p:txBody>
          <a:bodyPr>
            <a:normAutofit fontScale="90000"/>
          </a:bodyPr>
          <a:lstStyle/>
          <a:p>
            <a:r>
              <a:rPr lang="en-US" sz="3600" dirty="0" smtClean="0">
                <a:latin typeface="Arial" charset="0"/>
              </a:rPr>
              <a:t>Low Vision: Screen </a:t>
            </a:r>
            <a:r>
              <a:rPr lang="en-US" sz="3600" dirty="0">
                <a:latin typeface="Arial" charset="0"/>
              </a:rPr>
              <a:t>Magnification Software</a:t>
            </a:r>
          </a:p>
        </p:txBody>
      </p:sp>
      <p:sp>
        <p:nvSpPr>
          <p:cNvPr id="21506" name="Rectangle 3"/>
          <p:cNvSpPr>
            <a:spLocks noGrp="1" noChangeArrowheads="1"/>
          </p:cNvSpPr>
          <p:nvPr>
            <p:ph type="body" idx="1"/>
          </p:nvPr>
        </p:nvSpPr>
        <p:spPr>
          <a:xfrm>
            <a:off x="6324600" y="1752600"/>
            <a:ext cx="2667000" cy="5105400"/>
          </a:xfrm>
        </p:spPr>
        <p:txBody>
          <a:bodyPr>
            <a:normAutofit fontScale="92500" lnSpcReduction="10000"/>
          </a:bodyPr>
          <a:lstStyle/>
          <a:p>
            <a:pPr>
              <a:lnSpc>
                <a:spcPct val="80000"/>
              </a:lnSpc>
            </a:pPr>
            <a:r>
              <a:rPr lang="en-US" sz="2400" dirty="0" smtClean="0">
                <a:latin typeface="Arial" charset="0"/>
              </a:rPr>
              <a:t>Enlarge page</a:t>
            </a:r>
          </a:p>
          <a:p>
            <a:pPr>
              <a:lnSpc>
                <a:spcPct val="80000"/>
              </a:lnSpc>
            </a:pPr>
            <a:r>
              <a:rPr lang="en-US" sz="2400" dirty="0" smtClean="0">
                <a:latin typeface="Arial" charset="0"/>
              </a:rPr>
              <a:t>Smooth fonts</a:t>
            </a:r>
            <a:endParaRPr lang="en-US" sz="2400" dirty="0">
              <a:latin typeface="Arial" charset="0"/>
            </a:endParaRPr>
          </a:p>
          <a:p>
            <a:pPr>
              <a:lnSpc>
                <a:spcPct val="80000"/>
              </a:lnSpc>
            </a:pPr>
            <a:r>
              <a:rPr lang="en-US" sz="2400" dirty="0" smtClean="0">
                <a:latin typeface="Arial" charset="0"/>
              </a:rPr>
              <a:t>Split screen or enlarge area under mouse</a:t>
            </a:r>
          </a:p>
          <a:p>
            <a:pPr>
              <a:lnSpc>
                <a:spcPct val="80000"/>
              </a:lnSpc>
            </a:pPr>
            <a:r>
              <a:rPr lang="en-US" sz="2400" dirty="0" smtClean="0">
                <a:latin typeface="Arial" charset="0"/>
              </a:rPr>
              <a:t>Changes colors</a:t>
            </a:r>
          </a:p>
          <a:p>
            <a:pPr>
              <a:lnSpc>
                <a:spcPct val="80000"/>
              </a:lnSpc>
            </a:pPr>
            <a:r>
              <a:rPr lang="en-US" sz="2400" dirty="0" smtClean="0">
                <a:latin typeface="Arial" charset="0"/>
              </a:rPr>
              <a:t>These users prefer pages with narrow columns or re-wrap-able text.</a:t>
            </a:r>
            <a:endParaRPr lang="en-US" sz="2400" dirty="0">
              <a:latin typeface="Arial" charset="0"/>
            </a:endParaRPr>
          </a:p>
          <a:p>
            <a:pPr>
              <a:lnSpc>
                <a:spcPct val="80000"/>
              </a:lnSpc>
            </a:pPr>
            <a:r>
              <a:rPr lang="en-US" sz="2400" dirty="0" smtClean="0">
                <a:latin typeface="Arial" charset="0"/>
              </a:rPr>
              <a:t>Many also prefer webpages that allow colors or font sizes to be changed.</a:t>
            </a:r>
            <a:endParaRPr lang="en-US" sz="2400" dirty="0">
              <a:latin typeface="Arial" charset="0"/>
            </a:endParaRPr>
          </a:p>
        </p:txBody>
      </p:sp>
    </p:spTree>
    <p:extLst>
      <p:ext uri="{BB962C8B-B14F-4D97-AF65-F5344CB8AC3E}">
        <p14:creationId xmlns:p14="http://schemas.microsoft.com/office/powerpoint/2010/main" val="229862613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304800" y="609600"/>
            <a:ext cx="8610600" cy="884237"/>
          </a:xfrm>
        </p:spPr>
        <p:txBody>
          <a:bodyPr>
            <a:normAutofit fontScale="90000"/>
          </a:bodyPr>
          <a:lstStyle/>
          <a:p>
            <a:r>
              <a:rPr lang="en-US" dirty="0" smtClean="0">
                <a:latin typeface="Arial" charset="0"/>
              </a:rPr>
              <a:t>Motor Disabilities: Input Methods</a:t>
            </a:r>
            <a:endParaRPr lang="en-US" dirty="0">
              <a:latin typeface="Arial" charset="0"/>
            </a:endParaRPr>
          </a:p>
        </p:txBody>
      </p:sp>
      <p:pic>
        <p:nvPicPr>
          <p:cNvPr id="89091" name="Picture 4" descr="8661_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1676400"/>
            <a:ext cx="2197646" cy="236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3" descr="mouth sti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423" y="4501886"/>
            <a:ext cx="3703195" cy="18712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3" descr="expanded keybo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0371" y="4297605"/>
            <a:ext cx="4343400" cy="190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3" descr="a computer monitor with eye tracking hardwardware install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6563" y="1850536"/>
            <a:ext cx="1617437" cy="1564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487204" y="4806686"/>
            <a:ext cx="1894569" cy="461665"/>
          </a:xfrm>
          <a:prstGeom prst="rect">
            <a:avLst/>
          </a:prstGeom>
          <a:noFill/>
        </p:spPr>
        <p:txBody>
          <a:bodyPr wrap="none" rtlCol="0">
            <a:spAutoFit/>
          </a:bodyPr>
          <a:lstStyle/>
          <a:p>
            <a:r>
              <a:rPr lang="en-US" dirty="0" smtClean="0">
                <a:solidFill>
                  <a:schemeClr val="bg1"/>
                </a:solidFill>
              </a:rPr>
              <a:t>Mouth stick</a:t>
            </a:r>
            <a:endParaRPr lang="en-US" dirty="0">
              <a:solidFill>
                <a:schemeClr val="bg1"/>
              </a:solidFill>
            </a:endParaRPr>
          </a:p>
        </p:txBody>
      </p:sp>
      <p:sp>
        <p:nvSpPr>
          <p:cNvPr id="10" name="TextBox 9"/>
          <p:cNvSpPr txBox="1"/>
          <p:nvPr/>
        </p:nvSpPr>
        <p:spPr>
          <a:xfrm>
            <a:off x="7060444" y="1524000"/>
            <a:ext cx="1844525" cy="461665"/>
          </a:xfrm>
          <a:prstGeom prst="rect">
            <a:avLst/>
          </a:prstGeom>
          <a:noFill/>
        </p:spPr>
        <p:txBody>
          <a:bodyPr wrap="none" rtlCol="0">
            <a:spAutoFit/>
          </a:bodyPr>
          <a:lstStyle/>
          <a:p>
            <a:pPr algn="r"/>
            <a:r>
              <a:rPr lang="en-US" dirty="0" smtClean="0"/>
              <a:t>Eye tracker</a:t>
            </a:r>
            <a:endParaRPr lang="en-US" dirty="0"/>
          </a:p>
        </p:txBody>
      </p:sp>
      <p:sp>
        <p:nvSpPr>
          <p:cNvPr id="11" name="TextBox 10"/>
          <p:cNvSpPr txBox="1"/>
          <p:nvPr/>
        </p:nvSpPr>
        <p:spPr>
          <a:xfrm>
            <a:off x="5740585" y="6121940"/>
            <a:ext cx="3451786" cy="461665"/>
          </a:xfrm>
          <a:prstGeom prst="rect">
            <a:avLst/>
          </a:prstGeom>
          <a:noFill/>
        </p:spPr>
        <p:txBody>
          <a:bodyPr wrap="none" rtlCol="0">
            <a:spAutoFit/>
          </a:bodyPr>
          <a:lstStyle/>
          <a:p>
            <a:pPr algn="r"/>
            <a:r>
              <a:rPr lang="en-US" dirty="0" smtClean="0"/>
              <a:t>Raised edge keyboard</a:t>
            </a:r>
            <a:endParaRPr lang="en-US" dirty="0"/>
          </a:p>
        </p:txBody>
      </p:sp>
      <p:sp>
        <p:nvSpPr>
          <p:cNvPr id="12" name="TextBox 11"/>
          <p:cNvSpPr txBox="1"/>
          <p:nvPr/>
        </p:nvSpPr>
        <p:spPr>
          <a:xfrm>
            <a:off x="6517661" y="3576935"/>
            <a:ext cx="1519166" cy="461665"/>
          </a:xfrm>
          <a:prstGeom prst="rect">
            <a:avLst/>
          </a:prstGeom>
          <a:noFill/>
        </p:spPr>
        <p:txBody>
          <a:bodyPr wrap="none" rtlCol="0">
            <a:spAutoFit/>
          </a:bodyPr>
          <a:lstStyle/>
          <a:p>
            <a:pPr algn="r"/>
            <a:r>
              <a:rPr lang="en-US" dirty="0" smtClean="0"/>
              <a:t>Trackball</a:t>
            </a:r>
            <a:endParaRPr lang="en-US" dirty="0"/>
          </a:p>
        </p:txBody>
      </p:sp>
      <p:sp>
        <p:nvSpPr>
          <p:cNvPr id="13" name="TextBox 12"/>
          <p:cNvSpPr txBox="1"/>
          <p:nvPr/>
        </p:nvSpPr>
        <p:spPr>
          <a:xfrm>
            <a:off x="76200" y="4038600"/>
            <a:ext cx="1878489" cy="461665"/>
          </a:xfrm>
          <a:prstGeom prst="rect">
            <a:avLst/>
          </a:prstGeom>
          <a:noFill/>
        </p:spPr>
        <p:txBody>
          <a:bodyPr wrap="none" rtlCol="0">
            <a:spAutoFit/>
          </a:bodyPr>
          <a:lstStyle/>
          <a:p>
            <a:r>
              <a:rPr lang="en-US" dirty="0" smtClean="0"/>
              <a:t>Palm sticks</a:t>
            </a:r>
            <a:endParaRPr lang="en-US" dirty="0"/>
          </a:p>
        </p:txBody>
      </p:sp>
      <p:pic>
        <p:nvPicPr>
          <p:cNvPr id="6" name="Picture 5" descr="large trackball mou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2524" y="2327931"/>
            <a:ext cx="1670074" cy="1482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p:cNvSpPr/>
          <p:nvPr/>
        </p:nvSpPr>
        <p:spPr>
          <a:xfrm>
            <a:off x="2584079" y="1740207"/>
            <a:ext cx="3454585" cy="2308324"/>
          </a:xfrm>
          <a:prstGeom prst="rect">
            <a:avLst/>
          </a:prstGeom>
        </p:spPr>
        <p:txBody>
          <a:bodyPr wrap="square">
            <a:spAutoFit/>
          </a:bodyPr>
          <a:lstStyle/>
          <a:p>
            <a:r>
              <a:rPr lang="en-US" dirty="0"/>
              <a:t>Typing speed can be very slow.</a:t>
            </a:r>
          </a:p>
          <a:p>
            <a:r>
              <a:rPr lang="en-US" dirty="0" smtClean="0"/>
              <a:t>Using </a:t>
            </a:r>
            <a:r>
              <a:rPr lang="en-US" dirty="0"/>
              <a:t>a mouse can be very difficult; so, many of these users prefer to interact with their computers using keyboards </a:t>
            </a:r>
            <a:r>
              <a:rPr lang="en-US" dirty="0" smtClean="0"/>
              <a:t>only (or they might use alternative “pointer” control methods like trackballs or eye-trackers).</a:t>
            </a:r>
            <a:endParaRPr lang="en-US" dirty="0"/>
          </a:p>
        </p:txBody>
      </p:sp>
    </p:spTree>
    <p:extLst>
      <p:ext uri="{BB962C8B-B14F-4D97-AF65-F5344CB8AC3E}">
        <p14:creationId xmlns:p14="http://schemas.microsoft.com/office/powerpoint/2010/main" val="25756289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0" y="792163"/>
            <a:ext cx="9144000" cy="884237"/>
          </a:xfrm>
        </p:spPr>
        <p:txBody>
          <a:bodyPr>
            <a:normAutofit fontScale="90000"/>
          </a:bodyPr>
          <a:lstStyle/>
          <a:p>
            <a:r>
              <a:rPr lang="en-US" sz="4000" dirty="0" smtClean="0">
                <a:latin typeface="Arial" charset="0"/>
              </a:rPr>
              <a:t>Motor Disabilities: Row/Column Entry</a:t>
            </a:r>
            <a:endParaRPr lang="en-GB" sz="4000" dirty="0">
              <a:latin typeface="Arial" charset="0"/>
            </a:endParaRPr>
          </a:p>
        </p:txBody>
      </p:sp>
      <p:pic>
        <p:nvPicPr>
          <p:cNvPr id="798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25875"/>
            <a:ext cx="2819400" cy="2549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9875" name="Text Box 5"/>
          <p:cNvSpPr txBox="1">
            <a:spLocks noChangeArrowheads="1"/>
          </p:cNvSpPr>
          <p:nvPr/>
        </p:nvSpPr>
        <p:spPr bwMode="auto">
          <a:xfrm>
            <a:off x="533400" y="6400800"/>
            <a:ext cx="2895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a:latin typeface="Times New Roman" charset="0"/>
              </a:rPr>
              <a:t>Sip/puff switch</a:t>
            </a:r>
            <a:endParaRPr lang="en-GB">
              <a:latin typeface="Times New Roman" charset="0"/>
            </a:endParaRPr>
          </a:p>
        </p:txBody>
      </p:sp>
      <p:sp>
        <p:nvSpPr>
          <p:cNvPr id="79876" name="Text Box 6"/>
          <p:cNvSpPr txBox="1">
            <a:spLocks noChangeArrowheads="1"/>
          </p:cNvSpPr>
          <p:nvPr/>
        </p:nvSpPr>
        <p:spPr bwMode="auto">
          <a:xfrm>
            <a:off x="5105400" y="4622800"/>
            <a:ext cx="2895600" cy="1004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a:latin typeface="Times New Roman" charset="0"/>
              </a:rPr>
              <a:t>Scanning Keyboard</a:t>
            </a:r>
          </a:p>
          <a:p>
            <a:pPr algn="ctr" eaLnBrk="1" hangingPunct="1">
              <a:spcBef>
                <a:spcPct val="50000"/>
              </a:spcBef>
            </a:pPr>
            <a:r>
              <a:rPr lang="en-US">
                <a:latin typeface="Times New Roman" charset="0"/>
              </a:rPr>
              <a:t>(virtual keyboard)</a:t>
            </a:r>
            <a:endParaRPr lang="en-GB">
              <a:latin typeface="Times New Roman" charset="0"/>
            </a:endParaRPr>
          </a:p>
        </p:txBody>
      </p:sp>
      <p:sp>
        <p:nvSpPr>
          <p:cNvPr id="79877" name="Rectangle 7"/>
          <p:cNvSpPr>
            <a:spLocks noChangeArrowheads="1"/>
          </p:cNvSpPr>
          <p:nvPr/>
        </p:nvSpPr>
        <p:spPr bwMode="auto">
          <a:xfrm>
            <a:off x="5372100" y="3048000"/>
            <a:ext cx="2324100" cy="1574800"/>
          </a:xfrm>
          <a:prstGeom prst="rect">
            <a:avLst/>
          </a:prstGeom>
          <a:solidFill>
            <a:srgbClr val="DBDBDB"/>
          </a:solidFill>
          <a:ln w="28575">
            <a:solidFill>
              <a:schemeClr val="tx1"/>
            </a:solidFill>
            <a:miter lim="800000"/>
            <a:headEnd/>
            <a:tailEnd/>
          </a:ln>
        </p:spPr>
        <p:txBody>
          <a:bodyPr wrap="none" lIns="90000" tIns="46800" rIns="90000" bIns="46800" anchor="ctr"/>
          <a:lstStyle/>
          <a:p>
            <a:endParaRPr lang="en-US"/>
          </a:p>
        </p:txBody>
      </p:sp>
      <p:grpSp>
        <p:nvGrpSpPr>
          <p:cNvPr id="79878" name="Group 8"/>
          <p:cNvGrpSpPr>
            <a:grpSpLocks/>
          </p:cNvGrpSpPr>
          <p:nvPr/>
        </p:nvGrpSpPr>
        <p:grpSpPr bwMode="auto">
          <a:xfrm>
            <a:off x="5391150" y="3073400"/>
            <a:ext cx="2286000" cy="1533525"/>
            <a:chOff x="672" y="864"/>
            <a:chExt cx="1440" cy="966"/>
          </a:xfrm>
        </p:grpSpPr>
        <p:sp>
          <p:nvSpPr>
            <p:cNvPr id="80131" name="Text Box 9"/>
            <p:cNvSpPr txBox="1">
              <a:spLocks noChangeArrowheads="1"/>
            </p:cNvSpPr>
            <p:nvPr/>
          </p:nvSpPr>
          <p:spPr bwMode="auto">
            <a:xfrm>
              <a:off x="672" y="105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G</a:t>
              </a:r>
              <a:endParaRPr lang="en-GB" sz="1400"/>
            </a:p>
          </p:txBody>
        </p:sp>
        <p:sp>
          <p:nvSpPr>
            <p:cNvPr id="80132" name="Text Box 10"/>
            <p:cNvSpPr txBox="1">
              <a:spLocks noChangeArrowheads="1"/>
            </p:cNvSpPr>
            <p:nvPr/>
          </p:nvSpPr>
          <p:spPr bwMode="auto">
            <a:xfrm>
              <a:off x="912" y="105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H</a:t>
              </a:r>
              <a:endParaRPr lang="en-GB" sz="1400"/>
            </a:p>
          </p:txBody>
        </p:sp>
        <p:sp>
          <p:nvSpPr>
            <p:cNvPr id="80133" name="Text Box 11"/>
            <p:cNvSpPr txBox="1">
              <a:spLocks noChangeArrowheads="1"/>
            </p:cNvSpPr>
            <p:nvPr/>
          </p:nvSpPr>
          <p:spPr bwMode="auto">
            <a:xfrm>
              <a:off x="1152" y="105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I</a:t>
              </a:r>
              <a:endParaRPr lang="en-GB" sz="1400"/>
            </a:p>
          </p:txBody>
        </p:sp>
        <p:sp>
          <p:nvSpPr>
            <p:cNvPr id="80134" name="Text Box 12"/>
            <p:cNvSpPr txBox="1">
              <a:spLocks noChangeArrowheads="1"/>
            </p:cNvSpPr>
            <p:nvPr/>
          </p:nvSpPr>
          <p:spPr bwMode="auto">
            <a:xfrm>
              <a:off x="1392" y="105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J</a:t>
              </a:r>
              <a:endParaRPr lang="en-GB" sz="1400"/>
            </a:p>
          </p:txBody>
        </p:sp>
        <p:sp>
          <p:nvSpPr>
            <p:cNvPr id="80135" name="Text Box 13"/>
            <p:cNvSpPr txBox="1">
              <a:spLocks noChangeArrowheads="1"/>
            </p:cNvSpPr>
            <p:nvPr/>
          </p:nvSpPr>
          <p:spPr bwMode="auto">
            <a:xfrm>
              <a:off x="1632" y="105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K</a:t>
              </a:r>
              <a:endParaRPr lang="en-GB" sz="1400"/>
            </a:p>
          </p:txBody>
        </p:sp>
        <p:sp>
          <p:nvSpPr>
            <p:cNvPr id="80136" name="Text Box 14"/>
            <p:cNvSpPr txBox="1">
              <a:spLocks noChangeArrowheads="1"/>
            </p:cNvSpPr>
            <p:nvPr/>
          </p:nvSpPr>
          <p:spPr bwMode="auto">
            <a:xfrm>
              <a:off x="1872" y="105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L</a:t>
              </a:r>
              <a:endParaRPr lang="en-GB" sz="1400"/>
            </a:p>
          </p:txBody>
        </p:sp>
        <p:sp>
          <p:nvSpPr>
            <p:cNvPr id="80137" name="Text Box 15"/>
            <p:cNvSpPr txBox="1">
              <a:spLocks noChangeArrowheads="1"/>
            </p:cNvSpPr>
            <p:nvPr/>
          </p:nvSpPr>
          <p:spPr bwMode="auto">
            <a:xfrm>
              <a:off x="672" y="124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M</a:t>
              </a:r>
              <a:endParaRPr lang="en-GB" sz="1400"/>
            </a:p>
          </p:txBody>
        </p:sp>
        <p:sp>
          <p:nvSpPr>
            <p:cNvPr id="80138" name="Text Box 16"/>
            <p:cNvSpPr txBox="1">
              <a:spLocks noChangeArrowheads="1"/>
            </p:cNvSpPr>
            <p:nvPr/>
          </p:nvSpPr>
          <p:spPr bwMode="auto">
            <a:xfrm>
              <a:off x="912" y="124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N</a:t>
              </a:r>
              <a:endParaRPr lang="en-GB" sz="1400"/>
            </a:p>
          </p:txBody>
        </p:sp>
        <p:sp>
          <p:nvSpPr>
            <p:cNvPr id="80139" name="Text Box 17"/>
            <p:cNvSpPr txBox="1">
              <a:spLocks noChangeArrowheads="1"/>
            </p:cNvSpPr>
            <p:nvPr/>
          </p:nvSpPr>
          <p:spPr bwMode="auto">
            <a:xfrm>
              <a:off x="1152" y="124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O</a:t>
              </a:r>
              <a:endParaRPr lang="en-GB" sz="1400"/>
            </a:p>
          </p:txBody>
        </p:sp>
        <p:sp>
          <p:nvSpPr>
            <p:cNvPr id="80140" name="Text Box 18"/>
            <p:cNvSpPr txBox="1">
              <a:spLocks noChangeArrowheads="1"/>
            </p:cNvSpPr>
            <p:nvPr/>
          </p:nvSpPr>
          <p:spPr bwMode="auto">
            <a:xfrm>
              <a:off x="1392" y="124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P</a:t>
              </a:r>
              <a:endParaRPr lang="en-GB" sz="1400"/>
            </a:p>
          </p:txBody>
        </p:sp>
        <p:sp>
          <p:nvSpPr>
            <p:cNvPr id="80141" name="Text Box 19"/>
            <p:cNvSpPr txBox="1">
              <a:spLocks noChangeArrowheads="1"/>
            </p:cNvSpPr>
            <p:nvPr/>
          </p:nvSpPr>
          <p:spPr bwMode="auto">
            <a:xfrm>
              <a:off x="1632" y="124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Q</a:t>
              </a:r>
              <a:endParaRPr lang="en-GB" sz="1400"/>
            </a:p>
          </p:txBody>
        </p:sp>
        <p:sp>
          <p:nvSpPr>
            <p:cNvPr id="80142" name="Text Box 20"/>
            <p:cNvSpPr txBox="1">
              <a:spLocks noChangeArrowheads="1"/>
            </p:cNvSpPr>
            <p:nvPr/>
          </p:nvSpPr>
          <p:spPr bwMode="auto">
            <a:xfrm>
              <a:off x="1872" y="124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R</a:t>
              </a:r>
              <a:endParaRPr lang="en-GB" sz="1400"/>
            </a:p>
          </p:txBody>
        </p:sp>
        <p:sp>
          <p:nvSpPr>
            <p:cNvPr id="80143" name="Text Box 21"/>
            <p:cNvSpPr txBox="1">
              <a:spLocks noChangeArrowheads="1"/>
            </p:cNvSpPr>
            <p:nvPr/>
          </p:nvSpPr>
          <p:spPr bwMode="auto">
            <a:xfrm>
              <a:off x="672" y="144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S</a:t>
              </a:r>
              <a:endParaRPr lang="en-GB" sz="1400"/>
            </a:p>
          </p:txBody>
        </p:sp>
        <p:sp>
          <p:nvSpPr>
            <p:cNvPr id="80144" name="Text Box 22"/>
            <p:cNvSpPr txBox="1">
              <a:spLocks noChangeArrowheads="1"/>
            </p:cNvSpPr>
            <p:nvPr/>
          </p:nvSpPr>
          <p:spPr bwMode="auto">
            <a:xfrm>
              <a:off x="912" y="144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T</a:t>
              </a:r>
              <a:endParaRPr lang="en-GB" sz="1400"/>
            </a:p>
          </p:txBody>
        </p:sp>
        <p:sp>
          <p:nvSpPr>
            <p:cNvPr id="80145" name="Text Box 23"/>
            <p:cNvSpPr txBox="1">
              <a:spLocks noChangeArrowheads="1"/>
            </p:cNvSpPr>
            <p:nvPr/>
          </p:nvSpPr>
          <p:spPr bwMode="auto">
            <a:xfrm>
              <a:off x="1152" y="144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U</a:t>
              </a:r>
              <a:endParaRPr lang="en-GB" sz="1400"/>
            </a:p>
          </p:txBody>
        </p:sp>
        <p:sp>
          <p:nvSpPr>
            <p:cNvPr id="80146" name="Text Box 24"/>
            <p:cNvSpPr txBox="1">
              <a:spLocks noChangeArrowheads="1"/>
            </p:cNvSpPr>
            <p:nvPr/>
          </p:nvSpPr>
          <p:spPr bwMode="auto">
            <a:xfrm>
              <a:off x="1392" y="144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V</a:t>
              </a:r>
              <a:endParaRPr lang="en-GB" sz="1400"/>
            </a:p>
          </p:txBody>
        </p:sp>
        <p:sp>
          <p:nvSpPr>
            <p:cNvPr id="80147" name="Text Box 25"/>
            <p:cNvSpPr txBox="1">
              <a:spLocks noChangeArrowheads="1"/>
            </p:cNvSpPr>
            <p:nvPr/>
          </p:nvSpPr>
          <p:spPr bwMode="auto">
            <a:xfrm>
              <a:off x="1632" y="144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W</a:t>
              </a:r>
              <a:endParaRPr lang="en-GB" sz="1400"/>
            </a:p>
          </p:txBody>
        </p:sp>
        <p:sp>
          <p:nvSpPr>
            <p:cNvPr id="80148" name="Text Box 26"/>
            <p:cNvSpPr txBox="1">
              <a:spLocks noChangeArrowheads="1"/>
            </p:cNvSpPr>
            <p:nvPr/>
          </p:nvSpPr>
          <p:spPr bwMode="auto">
            <a:xfrm>
              <a:off x="1872" y="144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X</a:t>
              </a:r>
              <a:endParaRPr lang="en-GB" sz="1400"/>
            </a:p>
          </p:txBody>
        </p:sp>
        <p:sp>
          <p:nvSpPr>
            <p:cNvPr id="80149" name="Text Box 27"/>
            <p:cNvSpPr txBox="1">
              <a:spLocks noChangeArrowheads="1"/>
            </p:cNvSpPr>
            <p:nvPr/>
          </p:nvSpPr>
          <p:spPr bwMode="auto">
            <a:xfrm>
              <a:off x="672" y="163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Y</a:t>
              </a:r>
              <a:endParaRPr lang="en-GB" sz="1400"/>
            </a:p>
          </p:txBody>
        </p:sp>
        <p:sp>
          <p:nvSpPr>
            <p:cNvPr id="80150" name="Text Box 28"/>
            <p:cNvSpPr txBox="1">
              <a:spLocks noChangeArrowheads="1"/>
            </p:cNvSpPr>
            <p:nvPr/>
          </p:nvSpPr>
          <p:spPr bwMode="auto">
            <a:xfrm>
              <a:off x="912" y="163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Z</a:t>
              </a:r>
              <a:endParaRPr lang="en-GB" sz="1400"/>
            </a:p>
          </p:txBody>
        </p:sp>
        <p:sp>
          <p:nvSpPr>
            <p:cNvPr id="80151" name="Text Box 29"/>
            <p:cNvSpPr txBox="1">
              <a:spLocks noChangeArrowheads="1"/>
            </p:cNvSpPr>
            <p:nvPr/>
          </p:nvSpPr>
          <p:spPr bwMode="auto">
            <a:xfrm>
              <a:off x="1152" y="163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_</a:t>
              </a:r>
              <a:endParaRPr lang="en-GB" sz="1400"/>
            </a:p>
          </p:txBody>
        </p:sp>
        <p:sp>
          <p:nvSpPr>
            <p:cNvPr id="80152" name="Text Box 30"/>
            <p:cNvSpPr txBox="1">
              <a:spLocks noChangeArrowheads="1"/>
            </p:cNvSpPr>
            <p:nvPr/>
          </p:nvSpPr>
          <p:spPr bwMode="auto">
            <a:xfrm>
              <a:off x="1392" y="163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a:t>
              </a:r>
              <a:endParaRPr lang="en-GB" sz="1400"/>
            </a:p>
          </p:txBody>
        </p:sp>
        <p:sp>
          <p:nvSpPr>
            <p:cNvPr id="80153" name="Text Box 31"/>
            <p:cNvSpPr txBox="1">
              <a:spLocks noChangeArrowheads="1"/>
            </p:cNvSpPr>
            <p:nvPr/>
          </p:nvSpPr>
          <p:spPr bwMode="auto">
            <a:xfrm>
              <a:off x="1632" y="163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a:t>
              </a:r>
              <a:endParaRPr lang="en-GB" sz="1400"/>
            </a:p>
          </p:txBody>
        </p:sp>
        <p:sp>
          <p:nvSpPr>
            <p:cNvPr id="80154" name="Text Box 32"/>
            <p:cNvSpPr txBox="1">
              <a:spLocks noChangeArrowheads="1"/>
            </p:cNvSpPr>
            <p:nvPr/>
          </p:nvSpPr>
          <p:spPr bwMode="auto">
            <a:xfrm>
              <a:off x="1872" y="163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a:t>
              </a:r>
              <a:endParaRPr lang="en-GB" sz="1400"/>
            </a:p>
          </p:txBody>
        </p:sp>
        <p:sp>
          <p:nvSpPr>
            <p:cNvPr id="80155" name="Text Box 33"/>
            <p:cNvSpPr txBox="1">
              <a:spLocks noChangeArrowheads="1"/>
            </p:cNvSpPr>
            <p:nvPr/>
          </p:nvSpPr>
          <p:spPr bwMode="auto">
            <a:xfrm>
              <a:off x="672" y="86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A</a:t>
              </a:r>
              <a:endParaRPr lang="en-GB" sz="1400"/>
            </a:p>
          </p:txBody>
        </p:sp>
        <p:sp>
          <p:nvSpPr>
            <p:cNvPr id="80156" name="Text Box 34"/>
            <p:cNvSpPr txBox="1">
              <a:spLocks noChangeArrowheads="1"/>
            </p:cNvSpPr>
            <p:nvPr/>
          </p:nvSpPr>
          <p:spPr bwMode="auto">
            <a:xfrm>
              <a:off x="912" y="86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B</a:t>
              </a:r>
              <a:endParaRPr lang="en-GB" sz="1400"/>
            </a:p>
          </p:txBody>
        </p:sp>
        <p:sp>
          <p:nvSpPr>
            <p:cNvPr id="80157" name="Text Box 35"/>
            <p:cNvSpPr txBox="1">
              <a:spLocks noChangeArrowheads="1"/>
            </p:cNvSpPr>
            <p:nvPr/>
          </p:nvSpPr>
          <p:spPr bwMode="auto">
            <a:xfrm>
              <a:off x="1152" y="86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C</a:t>
              </a:r>
              <a:endParaRPr lang="en-GB" sz="1400"/>
            </a:p>
          </p:txBody>
        </p:sp>
        <p:sp>
          <p:nvSpPr>
            <p:cNvPr id="80158" name="Text Box 36"/>
            <p:cNvSpPr txBox="1">
              <a:spLocks noChangeArrowheads="1"/>
            </p:cNvSpPr>
            <p:nvPr/>
          </p:nvSpPr>
          <p:spPr bwMode="auto">
            <a:xfrm>
              <a:off x="1392" y="86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D</a:t>
              </a:r>
              <a:endParaRPr lang="en-GB" sz="1400"/>
            </a:p>
          </p:txBody>
        </p:sp>
        <p:sp>
          <p:nvSpPr>
            <p:cNvPr id="80159" name="Text Box 37"/>
            <p:cNvSpPr txBox="1">
              <a:spLocks noChangeArrowheads="1"/>
            </p:cNvSpPr>
            <p:nvPr/>
          </p:nvSpPr>
          <p:spPr bwMode="auto">
            <a:xfrm>
              <a:off x="1632" y="86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E</a:t>
              </a:r>
              <a:endParaRPr lang="en-GB" sz="1400"/>
            </a:p>
          </p:txBody>
        </p:sp>
        <p:sp>
          <p:nvSpPr>
            <p:cNvPr id="80160" name="Text Box 38"/>
            <p:cNvSpPr txBox="1">
              <a:spLocks noChangeArrowheads="1"/>
            </p:cNvSpPr>
            <p:nvPr/>
          </p:nvSpPr>
          <p:spPr bwMode="auto">
            <a:xfrm>
              <a:off x="1872" y="86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F</a:t>
              </a:r>
              <a:endParaRPr lang="en-GB" sz="1400"/>
            </a:p>
          </p:txBody>
        </p:sp>
      </p:grpSp>
      <p:grpSp>
        <p:nvGrpSpPr>
          <p:cNvPr id="3" name="Group 39"/>
          <p:cNvGrpSpPr>
            <a:grpSpLocks/>
          </p:cNvGrpSpPr>
          <p:nvPr/>
        </p:nvGrpSpPr>
        <p:grpSpPr bwMode="auto">
          <a:xfrm>
            <a:off x="5391150" y="3073400"/>
            <a:ext cx="2286000" cy="1533525"/>
            <a:chOff x="2160" y="768"/>
            <a:chExt cx="1440" cy="966"/>
          </a:xfrm>
        </p:grpSpPr>
        <p:sp>
          <p:nvSpPr>
            <p:cNvPr id="80101" name="Text Box 40"/>
            <p:cNvSpPr txBox="1">
              <a:spLocks noChangeArrowheads="1"/>
            </p:cNvSpPr>
            <p:nvPr/>
          </p:nvSpPr>
          <p:spPr bwMode="auto">
            <a:xfrm>
              <a:off x="2160" y="96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G</a:t>
              </a:r>
              <a:endParaRPr lang="en-GB" sz="1400"/>
            </a:p>
          </p:txBody>
        </p:sp>
        <p:sp>
          <p:nvSpPr>
            <p:cNvPr id="80102" name="Text Box 41"/>
            <p:cNvSpPr txBox="1">
              <a:spLocks noChangeArrowheads="1"/>
            </p:cNvSpPr>
            <p:nvPr/>
          </p:nvSpPr>
          <p:spPr bwMode="auto">
            <a:xfrm>
              <a:off x="2400" y="96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H</a:t>
              </a:r>
              <a:endParaRPr lang="en-GB" sz="1400"/>
            </a:p>
          </p:txBody>
        </p:sp>
        <p:sp>
          <p:nvSpPr>
            <p:cNvPr id="80103" name="Text Box 42"/>
            <p:cNvSpPr txBox="1">
              <a:spLocks noChangeArrowheads="1"/>
            </p:cNvSpPr>
            <p:nvPr/>
          </p:nvSpPr>
          <p:spPr bwMode="auto">
            <a:xfrm>
              <a:off x="2640" y="96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I</a:t>
              </a:r>
              <a:endParaRPr lang="en-GB" sz="1400"/>
            </a:p>
          </p:txBody>
        </p:sp>
        <p:sp>
          <p:nvSpPr>
            <p:cNvPr id="80104" name="Text Box 43"/>
            <p:cNvSpPr txBox="1">
              <a:spLocks noChangeArrowheads="1"/>
            </p:cNvSpPr>
            <p:nvPr/>
          </p:nvSpPr>
          <p:spPr bwMode="auto">
            <a:xfrm>
              <a:off x="2880" y="96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J</a:t>
              </a:r>
              <a:endParaRPr lang="en-GB" sz="1400"/>
            </a:p>
          </p:txBody>
        </p:sp>
        <p:sp>
          <p:nvSpPr>
            <p:cNvPr id="80105" name="Text Box 44"/>
            <p:cNvSpPr txBox="1">
              <a:spLocks noChangeArrowheads="1"/>
            </p:cNvSpPr>
            <p:nvPr/>
          </p:nvSpPr>
          <p:spPr bwMode="auto">
            <a:xfrm>
              <a:off x="3120" y="96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K</a:t>
              </a:r>
              <a:endParaRPr lang="en-GB" sz="1400"/>
            </a:p>
          </p:txBody>
        </p:sp>
        <p:sp>
          <p:nvSpPr>
            <p:cNvPr id="80106" name="Text Box 45"/>
            <p:cNvSpPr txBox="1">
              <a:spLocks noChangeArrowheads="1"/>
            </p:cNvSpPr>
            <p:nvPr/>
          </p:nvSpPr>
          <p:spPr bwMode="auto">
            <a:xfrm>
              <a:off x="3360" y="96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L</a:t>
              </a:r>
              <a:endParaRPr lang="en-GB" sz="1400"/>
            </a:p>
          </p:txBody>
        </p:sp>
        <p:sp>
          <p:nvSpPr>
            <p:cNvPr id="80107" name="Text Box 46"/>
            <p:cNvSpPr txBox="1">
              <a:spLocks noChangeArrowheads="1"/>
            </p:cNvSpPr>
            <p:nvPr/>
          </p:nvSpPr>
          <p:spPr bwMode="auto">
            <a:xfrm>
              <a:off x="2160" y="115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M</a:t>
              </a:r>
              <a:endParaRPr lang="en-GB" sz="1400"/>
            </a:p>
          </p:txBody>
        </p:sp>
        <p:sp>
          <p:nvSpPr>
            <p:cNvPr id="80108" name="Text Box 47"/>
            <p:cNvSpPr txBox="1">
              <a:spLocks noChangeArrowheads="1"/>
            </p:cNvSpPr>
            <p:nvPr/>
          </p:nvSpPr>
          <p:spPr bwMode="auto">
            <a:xfrm>
              <a:off x="2400" y="115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N</a:t>
              </a:r>
              <a:endParaRPr lang="en-GB" sz="1400"/>
            </a:p>
          </p:txBody>
        </p:sp>
        <p:sp>
          <p:nvSpPr>
            <p:cNvPr id="80109" name="Text Box 48"/>
            <p:cNvSpPr txBox="1">
              <a:spLocks noChangeArrowheads="1"/>
            </p:cNvSpPr>
            <p:nvPr/>
          </p:nvSpPr>
          <p:spPr bwMode="auto">
            <a:xfrm>
              <a:off x="2640" y="115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O</a:t>
              </a:r>
              <a:endParaRPr lang="en-GB" sz="1400"/>
            </a:p>
          </p:txBody>
        </p:sp>
        <p:sp>
          <p:nvSpPr>
            <p:cNvPr id="80110" name="Text Box 49"/>
            <p:cNvSpPr txBox="1">
              <a:spLocks noChangeArrowheads="1"/>
            </p:cNvSpPr>
            <p:nvPr/>
          </p:nvSpPr>
          <p:spPr bwMode="auto">
            <a:xfrm>
              <a:off x="2880" y="115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P</a:t>
              </a:r>
              <a:endParaRPr lang="en-GB" sz="1400"/>
            </a:p>
          </p:txBody>
        </p:sp>
        <p:sp>
          <p:nvSpPr>
            <p:cNvPr id="80111" name="Text Box 50"/>
            <p:cNvSpPr txBox="1">
              <a:spLocks noChangeArrowheads="1"/>
            </p:cNvSpPr>
            <p:nvPr/>
          </p:nvSpPr>
          <p:spPr bwMode="auto">
            <a:xfrm>
              <a:off x="3120" y="115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Q</a:t>
              </a:r>
              <a:endParaRPr lang="en-GB" sz="1400"/>
            </a:p>
          </p:txBody>
        </p:sp>
        <p:sp>
          <p:nvSpPr>
            <p:cNvPr id="80112" name="Text Box 51"/>
            <p:cNvSpPr txBox="1">
              <a:spLocks noChangeArrowheads="1"/>
            </p:cNvSpPr>
            <p:nvPr/>
          </p:nvSpPr>
          <p:spPr bwMode="auto">
            <a:xfrm>
              <a:off x="3360" y="115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R</a:t>
              </a:r>
              <a:endParaRPr lang="en-GB" sz="1400"/>
            </a:p>
          </p:txBody>
        </p:sp>
        <p:sp>
          <p:nvSpPr>
            <p:cNvPr id="80113" name="Text Box 52"/>
            <p:cNvSpPr txBox="1">
              <a:spLocks noChangeArrowheads="1"/>
            </p:cNvSpPr>
            <p:nvPr/>
          </p:nvSpPr>
          <p:spPr bwMode="auto">
            <a:xfrm>
              <a:off x="2160" y="13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S</a:t>
              </a:r>
              <a:endParaRPr lang="en-GB" sz="1400"/>
            </a:p>
          </p:txBody>
        </p:sp>
        <p:sp>
          <p:nvSpPr>
            <p:cNvPr id="80114" name="Text Box 53"/>
            <p:cNvSpPr txBox="1">
              <a:spLocks noChangeArrowheads="1"/>
            </p:cNvSpPr>
            <p:nvPr/>
          </p:nvSpPr>
          <p:spPr bwMode="auto">
            <a:xfrm>
              <a:off x="2400" y="13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T</a:t>
              </a:r>
              <a:endParaRPr lang="en-GB" sz="1400"/>
            </a:p>
          </p:txBody>
        </p:sp>
        <p:sp>
          <p:nvSpPr>
            <p:cNvPr id="80115" name="Text Box 54"/>
            <p:cNvSpPr txBox="1">
              <a:spLocks noChangeArrowheads="1"/>
            </p:cNvSpPr>
            <p:nvPr/>
          </p:nvSpPr>
          <p:spPr bwMode="auto">
            <a:xfrm>
              <a:off x="2640" y="13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U</a:t>
              </a:r>
              <a:endParaRPr lang="en-GB" sz="1400"/>
            </a:p>
          </p:txBody>
        </p:sp>
        <p:sp>
          <p:nvSpPr>
            <p:cNvPr id="80116" name="Text Box 55"/>
            <p:cNvSpPr txBox="1">
              <a:spLocks noChangeArrowheads="1"/>
            </p:cNvSpPr>
            <p:nvPr/>
          </p:nvSpPr>
          <p:spPr bwMode="auto">
            <a:xfrm>
              <a:off x="2880" y="13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V</a:t>
              </a:r>
              <a:endParaRPr lang="en-GB" sz="1400"/>
            </a:p>
          </p:txBody>
        </p:sp>
        <p:sp>
          <p:nvSpPr>
            <p:cNvPr id="80117" name="Text Box 56"/>
            <p:cNvSpPr txBox="1">
              <a:spLocks noChangeArrowheads="1"/>
            </p:cNvSpPr>
            <p:nvPr/>
          </p:nvSpPr>
          <p:spPr bwMode="auto">
            <a:xfrm>
              <a:off x="3120" y="13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W</a:t>
              </a:r>
              <a:endParaRPr lang="en-GB" sz="1400"/>
            </a:p>
          </p:txBody>
        </p:sp>
        <p:sp>
          <p:nvSpPr>
            <p:cNvPr id="80118" name="Text Box 57"/>
            <p:cNvSpPr txBox="1">
              <a:spLocks noChangeArrowheads="1"/>
            </p:cNvSpPr>
            <p:nvPr/>
          </p:nvSpPr>
          <p:spPr bwMode="auto">
            <a:xfrm>
              <a:off x="3360" y="13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X</a:t>
              </a:r>
              <a:endParaRPr lang="en-GB" sz="1400"/>
            </a:p>
          </p:txBody>
        </p:sp>
        <p:sp>
          <p:nvSpPr>
            <p:cNvPr id="80119" name="Text Box 58"/>
            <p:cNvSpPr txBox="1">
              <a:spLocks noChangeArrowheads="1"/>
            </p:cNvSpPr>
            <p:nvPr/>
          </p:nvSpPr>
          <p:spPr bwMode="auto">
            <a:xfrm>
              <a:off x="2160" y="15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Y</a:t>
              </a:r>
              <a:endParaRPr lang="en-GB" sz="1400"/>
            </a:p>
          </p:txBody>
        </p:sp>
        <p:sp>
          <p:nvSpPr>
            <p:cNvPr id="80120" name="Text Box 59"/>
            <p:cNvSpPr txBox="1">
              <a:spLocks noChangeArrowheads="1"/>
            </p:cNvSpPr>
            <p:nvPr/>
          </p:nvSpPr>
          <p:spPr bwMode="auto">
            <a:xfrm>
              <a:off x="2400" y="15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Z</a:t>
              </a:r>
              <a:endParaRPr lang="en-GB" sz="1400"/>
            </a:p>
          </p:txBody>
        </p:sp>
        <p:sp>
          <p:nvSpPr>
            <p:cNvPr id="80121" name="Text Box 60"/>
            <p:cNvSpPr txBox="1">
              <a:spLocks noChangeArrowheads="1"/>
            </p:cNvSpPr>
            <p:nvPr/>
          </p:nvSpPr>
          <p:spPr bwMode="auto">
            <a:xfrm>
              <a:off x="2640" y="15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_</a:t>
              </a:r>
              <a:endParaRPr lang="en-GB" sz="1400"/>
            </a:p>
          </p:txBody>
        </p:sp>
        <p:sp>
          <p:nvSpPr>
            <p:cNvPr id="80122" name="Text Box 61"/>
            <p:cNvSpPr txBox="1">
              <a:spLocks noChangeArrowheads="1"/>
            </p:cNvSpPr>
            <p:nvPr/>
          </p:nvSpPr>
          <p:spPr bwMode="auto">
            <a:xfrm>
              <a:off x="2880" y="15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a:t>
              </a:r>
              <a:endParaRPr lang="en-GB" sz="1400"/>
            </a:p>
          </p:txBody>
        </p:sp>
        <p:sp>
          <p:nvSpPr>
            <p:cNvPr id="80123" name="Text Box 62"/>
            <p:cNvSpPr txBox="1">
              <a:spLocks noChangeArrowheads="1"/>
            </p:cNvSpPr>
            <p:nvPr/>
          </p:nvSpPr>
          <p:spPr bwMode="auto">
            <a:xfrm>
              <a:off x="3120" y="15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a:t>
              </a:r>
              <a:endParaRPr lang="en-GB" sz="1400"/>
            </a:p>
          </p:txBody>
        </p:sp>
        <p:sp>
          <p:nvSpPr>
            <p:cNvPr id="80124" name="Text Box 63"/>
            <p:cNvSpPr txBox="1">
              <a:spLocks noChangeArrowheads="1"/>
            </p:cNvSpPr>
            <p:nvPr/>
          </p:nvSpPr>
          <p:spPr bwMode="auto">
            <a:xfrm>
              <a:off x="3360" y="15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a:t>
              </a:r>
              <a:endParaRPr lang="en-GB" sz="1400"/>
            </a:p>
          </p:txBody>
        </p:sp>
        <p:sp>
          <p:nvSpPr>
            <p:cNvPr id="80125" name="Text Box 64"/>
            <p:cNvSpPr txBox="1">
              <a:spLocks noChangeArrowheads="1"/>
            </p:cNvSpPr>
            <p:nvPr/>
          </p:nvSpPr>
          <p:spPr bwMode="auto">
            <a:xfrm>
              <a:off x="2160" y="768"/>
              <a:ext cx="240" cy="210"/>
            </a:xfrm>
            <a:prstGeom prst="rect">
              <a:avLst/>
            </a:prstGeom>
            <a:solidFill>
              <a:srgbClr val="E4F2FC"/>
            </a:solidFill>
            <a:ln w="2857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A</a:t>
              </a:r>
              <a:endParaRPr lang="en-GB" sz="1400"/>
            </a:p>
          </p:txBody>
        </p:sp>
        <p:sp>
          <p:nvSpPr>
            <p:cNvPr id="80126" name="Text Box 65"/>
            <p:cNvSpPr txBox="1">
              <a:spLocks noChangeArrowheads="1"/>
            </p:cNvSpPr>
            <p:nvPr/>
          </p:nvSpPr>
          <p:spPr bwMode="auto">
            <a:xfrm>
              <a:off x="2400" y="768"/>
              <a:ext cx="240" cy="210"/>
            </a:xfrm>
            <a:prstGeom prst="rect">
              <a:avLst/>
            </a:prstGeom>
            <a:solidFill>
              <a:srgbClr val="E4F2FC"/>
            </a:solidFill>
            <a:ln w="2857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B</a:t>
              </a:r>
              <a:endParaRPr lang="en-GB" sz="1400"/>
            </a:p>
          </p:txBody>
        </p:sp>
        <p:sp>
          <p:nvSpPr>
            <p:cNvPr id="80127" name="Text Box 66"/>
            <p:cNvSpPr txBox="1">
              <a:spLocks noChangeArrowheads="1"/>
            </p:cNvSpPr>
            <p:nvPr/>
          </p:nvSpPr>
          <p:spPr bwMode="auto">
            <a:xfrm>
              <a:off x="2640" y="768"/>
              <a:ext cx="240" cy="210"/>
            </a:xfrm>
            <a:prstGeom prst="rect">
              <a:avLst/>
            </a:prstGeom>
            <a:solidFill>
              <a:srgbClr val="E4F2FC"/>
            </a:solidFill>
            <a:ln w="2857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C</a:t>
              </a:r>
              <a:endParaRPr lang="en-GB" sz="1400"/>
            </a:p>
          </p:txBody>
        </p:sp>
        <p:sp>
          <p:nvSpPr>
            <p:cNvPr id="80128" name="Text Box 67"/>
            <p:cNvSpPr txBox="1">
              <a:spLocks noChangeArrowheads="1"/>
            </p:cNvSpPr>
            <p:nvPr/>
          </p:nvSpPr>
          <p:spPr bwMode="auto">
            <a:xfrm>
              <a:off x="2880" y="768"/>
              <a:ext cx="240" cy="210"/>
            </a:xfrm>
            <a:prstGeom prst="rect">
              <a:avLst/>
            </a:prstGeom>
            <a:solidFill>
              <a:srgbClr val="E4F2FC"/>
            </a:solidFill>
            <a:ln w="2857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D</a:t>
              </a:r>
              <a:endParaRPr lang="en-GB" sz="1400"/>
            </a:p>
          </p:txBody>
        </p:sp>
        <p:sp>
          <p:nvSpPr>
            <p:cNvPr id="80129" name="Text Box 68"/>
            <p:cNvSpPr txBox="1">
              <a:spLocks noChangeArrowheads="1"/>
            </p:cNvSpPr>
            <p:nvPr/>
          </p:nvSpPr>
          <p:spPr bwMode="auto">
            <a:xfrm>
              <a:off x="3120" y="768"/>
              <a:ext cx="240" cy="210"/>
            </a:xfrm>
            <a:prstGeom prst="rect">
              <a:avLst/>
            </a:prstGeom>
            <a:solidFill>
              <a:srgbClr val="E4F2FC"/>
            </a:solidFill>
            <a:ln w="2857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E</a:t>
              </a:r>
              <a:endParaRPr lang="en-GB" sz="1400"/>
            </a:p>
          </p:txBody>
        </p:sp>
        <p:sp>
          <p:nvSpPr>
            <p:cNvPr id="80130" name="Text Box 69"/>
            <p:cNvSpPr txBox="1">
              <a:spLocks noChangeArrowheads="1"/>
            </p:cNvSpPr>
            <p:nvPr/>
          </p:nvSpPr>
          <p:spPr bwMode="auto">
            <a:xfrm>
              <a:off x="3360" y="768"/>
              <a:ext cx="240" cy="210"/>
            </a:xfrm>
            <a:prstGeom prst="rect">
              <a:avLst/>
            </a:prstGeom>
            <a:solidFill>
              <a:srgbClr val="E4F2FC"/>
            </a:solidFill>
            <a:ln w="2857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F</a:t>
              </a:r>
              <a:endParaRPr lang="en-GB" sz="1400"/>
            </a:p>
          </p:txBody>
        </p:sp>
      </p:grpSp>
      <p:grpSp>
        <p:nvGrpSpPr>
          <p:cNvPr id="4" name="Group 70"/>
          <p:cNvGrpSpPr>
            <a:grpSpLocks/>
          </p:cNvGrpSpPr>
          <p:nvPr/>
        </p:nvGrpSpPr>
        <p:grpSpPr bwMode="auto">
          <a:xfrm>
            <a:off x="5391150" y="3073400"/>
            <a:ext cx="2286000" cy="1533525"/>
            <a:chOff x="3936" y="768"/>
            <a:chExt cx="1440" cy="966"/>
          </a:xfrm>
        </p:grpSpPr>
        <p:sp>
          <p:nvSpPr>
            <p:cNvPr id="80071" name="Text Box 71"/>
            <p:cNvSpPr txBox="1">
              <a:spLocks noChangeArrowheads="1"/>
            </p:cNvSpPr>
            <p:nvPr/>
          </p:nvSpPr>
          <p:spPr bwMode="auto">
            <a:xfrm>
              <a:off x="3936" y="76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A</a:t>
              </a:r>
              <a:endParaRPr lang="en-GB" sz="1400"/>
            </a:p>
          </p:txBody>
        </p:sp>
        <p:sp>
          <p:nvSpPr>
            <p:cNvPr id="80072" name="Text Box 72"/>
            <p:cNvSpPr txBox="1">
              <a:spLocks noChangeArrowheads="1"/>
            </p:cNvSpPr>
            <p:nvPr/>
          </p:nvSpPr>
          <p:spPr bwMode="auto">
            <a:xfrm>
              <a:off x="4176" y="76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B</a:t>
              </a:r>
              <a:endParaRPr lang="en-GB" sz="1400"/>
            </a:p>
          </p:txBody>
        </p:sp>
        <p:sp>
          <p:nvSpPr>
            <p:cNvPr id="80073" name="Text Box 73"/>
            <p:cNvSpPr txBox="1">
              <a:spLocks noChangeArrowheads="1"/>
            </p:cNvSpPr>
            <p:nvPr/>
          </p:nvSpPr>
          <p:spPr bwMode="auto">
            <a:xfrm>
              <a:off x="4416" y="76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C</a:t>
              </a:r>
              <a:endParaRPr lang="en-GB" sz="1400"/>
            </a:p>
          </p:txBody>
        </p:sp>
        <p:sp>
          <p:nvSpPr>
            <p:cNvPr id="80074" name="Text Box 74"/>
            <p:cNvSpPr txBox="1">
              <a:spLocks noChangeArrowheads="1"/>
            </p:cNvSpPr>
            <p:nvPr/>
          </p:nvSpPr>
          <p:spPr bwMode="auto">
            <a:xfrm>
              <a:off x="4656" y="76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D</a:t>
              </a:r>
              <a:endParaRPr lang="en-GB" sz="1400"/>
            </a:p>
          </p:txBody>
        </p:sp>
        <p:sp>
          <p:nvSpPr>
            <p:cNvPr id="80075" name="Text Box 75"/>
            <p:cNvSpPr txBox="1">
              <a:spLocks noChangeArrowheads="1"/>
            </p:cNvSpPr>
            <p:nvPr/>
          </p:nvSpPr>
          <p:spPr bwMode="auto">
            <a:xfrm>
              <a:off x="4896" y="76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E</a:t>
              </a:r>
              <a:endParaRPr lang="en-GB" sz="1400"/>
            </a:p>
          </p:txBody>
        </p:sp>
        <p:sp>
          <p:nvSpPr>
            <p:cNvPr id="80076" name="Text Box 76"/>
            <p:cNvSpPr txBox="1">
              <a:spLocks noChangeArrowheads="1"/>
            </p:cNvSpPr>
            <p:nvPr/>
          </p:nvSpPr>
          <p:spPr bwMode="auto">
            <a:xfrm>
              <a:off x="5136" y="76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F</a:t>
              </a:r>
              <a:endParaRPr lang="en-GB" sz="1400"/>
            </a:p>
          </p:txBody>
        </p:sp>
        <p:sp>
          <p:nvSpPr>
            <p:cNvPr id="80077" name="Text Box 77"/>
            <p:cNvSpPr txBox="1">
              <a:spLocks noChangeArrowheads="1"/>
            </p:cNvSpPr>
            <p:nvPr/>
          </p:nvSpPr>
          <p:spPr bwMode="auto">
            <a:xfrm>
              <a:off x="3936" y="115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M</a:t>
              </a:r>
              <a:endParaRPr lang="en-GB" sz="1400"/>
            </a:p>
          </p:txBody>
        </p:sp>
        <p:sp>
          <p:nvSpPr>
            <p:cNvPr id="80078" name="Text Box 78"/>
            <p:cNvSpPr txBox="1">
              <a:spLocks noChangeArrowheads="1"/>
            </p:cNvSpPr>
            <p:nvPr/>
          </p:nvSpPr>
          <p:spPr bwMode="auto">
            <a:xfrm>
              <a:off x="4176" y="115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N</a:t>
              </a:r>
              <a:endParaRPr lang="en-GB" sz="1400"/>
            </a:p>
          </p:txBody>
        </p:sp>
        <p:sp>
          <p:nvSpPr>
            <p:cNvPr id="80079" name="Text Box 79"/>
            <p:cNvSpPr txBox="1">
              <a:spLocks noChangeArrowheads="1"/>
            </p:cNvSpPr>
            <p:nvPr/>
          </p:nvSpPr>
          <p:spPr bwMode="auto">
            <a:xfrm>
              <a:off x="4416" y="115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O</a:t>
              </a:r>
              <a:endParaRPr lang="en-GB" sz="1400"/>
            </a:p>
          </p:txBody>
        </p:sp>
        <p:sp>
          <p:nvSpPr>
            <p:cNvPr id="80080" name="Text Box 80"/>
            <p:cNvSpPr txBox="1">
              <a:spLocks noChangeArrowheads="1"/>
            </p:cNvSpPr>
            <p:nvPr/>
          </p:nvSpPr>
          <p:spPr bwMode="auto">
            <a:xfrm>
              <a:off x="4656" y="115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P</a:t>
              </a:r>
              <a:endParaRPr lang="en-GB" sz="1400"/>
            </a:p>
          </p:txBody>
        </p:sp>
        <p:sp>
          <p:nvSpPr>
            <p:cNvPr id="80081" name="Text Box 81"/>
            <p:cNvSpPr txBox="1">
              <a:spLocks noChangeArrowheads="1"/>
            </p:cNvSpPr>
            <p:nvPr/>
          </p:nvSpPr>
          <p:spPr bwMode="auto">
            <a:xfrm>
              <a:off x="4896" y="115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Q</a:t>
              </a:r>
              <a:endParaRPr lang="en-GB" sz="1400"/>
            </a:p>
          </p:txBody>
        </p:sp>
        <p:sp>
          <p:nvSpPr>
            <p:cNvPr id="80082" name="Text Box 82"/>
            <p:cNvSpPr txBox="1">
              <a:spLocks noChangeArrowheads="1"/>
            </p:cNvSpPr>
            <p:nvPr/>
          </p:nvSpPr>
          <p:spPr bwMode="auto">
            <a:xfrm>
              <a:off x="5136" y="115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R</a:t>
              </a:r>
              <a:endParaRPr lang="en-GB" sz="1400"/>
            </a:p>
          </p:txBody>
        </p:sp>
        <p:sp>
          <p:nvSpPr>
            <p:cNvPr id="80083" name="Text Box 83"/>
            <p:cNvSpPr txBox="1">
              <a:spLocks noChangeArrowheads="1"/>
            </p:cNvSpPr>
            <p:nvPr/>
          </p:nvSpPr>
          <p:spPr bwMode="auto">
            <a:xfrm>
              <a:off x="3936" y="13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S</a:t>
              </a:r>
              <a:endParaRPr lang="en-GB" sz="1400"/>
            </a:p>
          </p:txBody>
        </p:sp>
        <p:sp>
          <p:nvSpPr>
            <p:cNvPr id="80084" name="Text Box 84"/>
            <p:cNvSpPr txBox="1">
              <a:spLocks noChangeArrowheads="1"/>
            </p:cNvSpPr>
            <p:nvPr/>
          </p:nvSpPr>
          <p:spPr bwMode="auto">
            <a:xfrm>
              <a:off x="4176" y="13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T</a:t>
              </a:r>
              <a:endParaRPr lang="en-GB" sz="1400"/>
            </a:p>
          </p:txBody>
        </p:sp>
        <p:sp>
          <p:nvSpPr>
            <p:cNvPr id="80085" name="Text Box 85"/>
            <p:cNvSpPr txBox="1">
              <a:spLocks noChangeArrowheads="1"/>
            </p:cNvSpPr>
            <p:nvPr/>
          </p:nvSpPr>
          <p:spPr bwMode="auto">
            <a:xfrm>
              <a:off x="4416" y="13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U</a:t>
              </a:r>
              <a:endParaRPr lang="en-GB" sz="1400"/>
            </a:p>
          </p:txBody>
        </p:sp>
        <p:sp>
          <p:nvSpPr>
            <p:cNvPr id="80086" name="Text Box 86"/>
            <p:cNvSpPr txBox="1">
              <a:spLocks noChangeArrowheads="1"/>
            </p:cNvSpPr>
            <p:nvPr/>
          </p:nvSpPr>
          <p:spPr bwMode="auto">
            <a:xfrm>
              <a:off x="4656" y="13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V</a:t>
              </a:r>
              <a:endParaRPr lang="en-GB" sz="1400"/>
            </a:p>
          </p:txBody>
        </p:sp>
        <p:sp>
          <p:nvSpPr>
            <p:cNvPr id="80087" name="Text Box 87"/>
            <p:cNvSpPr txBox="1">
              <a:spLocks noChangeArrowheads="1"/>
            </p:cNvSpPr>
            <p:nvPr/>
          </p:nvSpPr>
          <p:spPr bwMode="auto">
            <a:xfrm>
              <a:off x="4896" y="13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W</a:t>
              </a:r>
              <a:endParaRPr lang="en-GB" sz="1400"/>
            </a:p>
          </p:txBody>
        </p:sp>
        <p:sp>
          <p:nvSpPr>
            <p:cNvPr id="80088" name="Text Box 88"/>
            <p:cNvSpPr txBox="1">
              <a:spLocks noChangeArrowheads="1"/>
            </p:cNvSpPr>
            <p:nvPr/>
          </p:nvSpPr>
          <p:spPr bwMode="auto">
            <a:xfrm>
              <a:off x="5136" y="13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X</a:t>
              </a:r>
              <a:endParaRPr lang="en-GB" sz="1400"/>
            </a:p>
          </p:txBody>
        </p:sp>
        <p:sp>
          <p:nvSpPr>
            <p:cNvPr id="80089" name="Text Box 89"/>
            <p:cNvSpPr txBox="1">
              <a:spLocks noChangeArrowheads="1"/>
            </p:cNvSpPr>
            <p:nvPr/>
          </p:nvSpPr>
          <p:spPr bwMode="auto">
            <a:xfrm>
              <a:off x="3936" y="15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Y</a:t>
              </a:r>
              <a:endParaRPr lang="en-GB" sz="1400"/>
            </a:p>
          </p:txBody>
        </p:sp>
        <p:sp>
          <p:nvSpPr>
            <p:cNvPr id="80090" name="Text Box 90"/>
            <p:cNvSpPr txBox="1">
              <a:spLocks noChangeArrowheads="1"/>
            </p:cNvSpPr>
            <p:nvPr/>
          </p:nvSpPr>
          <p:spPr bwMode="auto">
            <a:xfrm>
              <a:off x="4176" y="15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Z</a:t>
              </a:r>
              <a:endParaRPr lang="en-GB" sz="1400"/>
            </a:p>
          </p:txBody>
        </p:sp>
        <p:sp>
          <p:nvSpPr>
            <p:cNvPr id="80091" name="Text Box 91"/>
            <p:cNvSpPr txBox="1">
              <a:spLocks noChangeArrowheads="1"/>
            </p:cNvSpPr>
            <p:nvPr/>
          </p:nvSpPr>
          <p:spPr bwMode="auto">
            <a:xfrm>
              <a:off x="4416" y="15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_</a:t>
              </a:r>
              <a:endParaRPr lang="en-GB" sz="1400"/>
            </a:p>
          </p:txBody>
        </p:sp>
        <p:sp>
          <p:nvSpPr>
            <p:cNvPr id="80092" name="Text Box 92"/>
            <p:cNvSpPr txBox="1">
              <a:spLocks noChangeArrowheads="1"/>
            </p:cNvSpPr>
            <p:nvPr/>
          </p:nvSpPr>
          <p:spPr bwMode="auto">
            <a:xfrm>
              <a:off x="4656" y="15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a:t>
              </a:r>
              <a:endParaRPr lang="en-GB" sz="1400"/>
            </a:p>
          </p:txBody>
        </p:sp>
        <p:sp>
          <p:nvSpPr>
            <p:cNvPr id="80093" name="Text Box 93"/>
            <p:cNvSpPr txBox="1">
              <a:spLocks noChangeArrowheads="1"/>
            </p:cNvSpPr>
            <p:nvPr/>
          </p:nvSpPr>
          <p:spPr bwMode="auto">
            <a:xfrm>
              <a:off x="4896" y="15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a:t>
              </a:r>
              <a:endParaRPr lang="en-GB" sz="1400"/>
            </a:p>
          </p:txBody>
        </p:sp>
        <p:sp>
          <p:nvSpPr>
            <p:cNvPr id="80094" name="Text Box 94"/>
            <p:cNvSpPr txBox="1">
              <a:spLocks noChangeArrowheads="1"/>
            </p:cNvSpPr>
            <p:nvPr/>
          </p:nvSpPr>
          <p:spPr bwMode="auto">
            <a:xfrm>
              <a:off x="5136" y="15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a:t>
              </a:r>
              <a:endParaRPr lang="en-GB" sz="1400"/>
            </a:p>
          </p:txBody>
        </p:sp>
        <p:sp>
          <p:nvSpPr>
            <p:cNvPr id="80095" name="Text Box 95"/>
            <p:cNvSpPr txBox="1">
              <a:spLocks noChangeArrowheads="1"/>
            </p:cNvSpPr>
            <p:nvPr/>
          </p:nvSpPr>
          <p:spPr bwMode="auto">
            <a:xfrm>
              <a:off x="3936" y="960"/>
              <a:ext cx="240" cy="210"/>
            </a:xfrm>
            <a:prstGeom prst="rect">
              <a:avLst/>
            </a:prstGeom>
            <a:solidFill>
              <a:srgbClr val="E4F2FC"/>
            </a:solidFill>
            <a:ln w="2857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G</a:t>
              </a:r>
              <a:endParaRPr lang="en-GB" sz="1400"/>
            </a:p>
          </p:txBody>
        </p:sp>
        <p:sp>
          <p:nvSpPr>
            <p:cNvPr id="80096" name="Text Box 96"/>
            <p:cNvSpPr txBox="1">
              <a:spLocks noChangeArrowheads="1"/>
            </p:cNvSpPr>
            <p:nvPr/>
          </p:nvSpPr>
          <p:spPr bwMode="auto">
            <a:xfrm>
              <a:off x="4176" y="960"/>
              <a:ext cx="240" cy="210"/>
            </a:xfrm>
            <a:prstGeom prst="rect">
              <a:avLst/>
            </a:prstGeom>
            <a:solidFill>
              <a:srgbClr val="E4F2FC"/>
            </a:solidFill>
            <a:ln w="2857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H</a:t>
              </a:r>
              <a:endParaRPr lang="en-GB" sz="1400"/>
            </a:p>
          </p:txBody>
        </p:sp>
        <p:sp>
          <p:nvSpPr>
            <p:cNvPr id="80097" name="Text Box 97"/>
            <p:cNvSpPr txBox="1">
              <a:spLocks noChangeArrowheads="1"/>
            </p:cNvSpPr>
            <p:nvPr/>
          </p:nvSpPr>
          <p:spPr bwMode="auto">
            <a:xfrm>
              <a:off x="4416" y="960"/>
              <a:ext cx="240" cy="210"/>
            </a:xfrm>
            <a:prstGeom prst="rect">
              <a:avLst/>
            </a:prstGeom>
            <a:solidFill>
              <a:srgbClr val="E4F2FC"/>
            </a:solidFill>
            <a:ln w="2857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I</a:t>
              </a:r>
              <a:endParaRPr lang="en-GB" sz="1400"/>
            </a:p>
          </p:txBody>
        </p:sp>
        <p:sp>
          <p:nvSpPr>
            <p:cNvPr id="80098" name="Text Box 98"/>
            <p:cNvSpPr txBox="1">
              <a:spLocks noChangeArrowheads="1"/>
            </p:cNvSpPr>
            <p:nvPr/>
          </p:nvSpPr>
          <p:spPr bwMode="auto">
            <a:xfrm>
              <a:off x="4656" y="960"/>
              <a:ext cx="240" cy="210"/>
            </a:xfrm>
            <a:prstGeom prst="rect">
              <a:avLst/>
            </a:prstGeom>
            <a:solidFill>
              <a:srgbClr val="E4F2FC"/>
            </a:solidFill>
            <a:ln w="2857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J</a:t>
              </a:r>
              <a:endParaRPr lang="en-GB" sz="1400"/>
            </a:p>
          </p:txBody>
        </p:sp>
        <p:sp>
          <p:nvSpPr>
            <p:cNvPr id="80099" name="Text Box 99"/>
            <p:cNvSpPr txBox="1">
              <a:spLocks noChangeArrowheads="1"/>
            </p:cNvSpPr>
            <p:nvPr/>
          </p:nvSpPr>
          <p:spPr bwMode="auto">
            <a:xfrm>
              <a:off x="4896" y="960"/>
              <a:ext cx="240" cy="210"/>
            </a:xfrm>
            <a:prstGeom prst="rect">
              <a:avLst/>
            </a:prstGeom>
            <a:solidFill>
              <a:srgbClr val="E4F2FC"/>
            </a:solidFill>
            <a:ln w="2857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K</a:t>
              </a:r>
              <a:endParaRPr lang="en-GB" sz="1400"/>
            </a:p>
          </p:txBody>
        </p:sp>
        <p:sp>
          <p:nvSpPr>
            <p:cNvPr id="80100" name="Text Box 100"/>
            <p:cNvSpPr txBox="1">
              <a:spLocks noChangeArrowheads="1"/>
            </p:cNvSpPr>
            <p:nvPr/>
          </p:nvSpPr>
          <p:spPr bwMode="auto">
            <a:xfrm>
              <a:off x="5136" y="960"/>
              <a:ext cx="240" cy="210"/>
            </a:xfrm>
            <a:prstGeom prst="rect">
              <a:avLst/>
            </a:prstGeom>
            <a:solidFill>
              <a:srgbClr val="E4F2FC"/>
            </a:solidFill>
            <a:ln w="2857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L</a:t>
              </a:r>
              <a:endParaRPr lang="en-GB" sz="1400"/>
            </a:p>
          </p:txBody>
        </p:sp>
      </p:grpSp>
      <p:grpSp>
        <p:nvGrpSpPr>
          <p:cNvPr id="5" name="Group 101"/>
          <p:cNvGrpSpPr>
            <a:grpSpLocks/>
          </p:cNvGrpSpPr>
          <p:nvPr/>
        </p:nvGrpSpPr>
        <p:grpSpPr bwMode="auto">
          <a:xfrm>
            <a:off x="5391150" y="3073400"/>
            <a:ext cx="2286000" cy="1533525"/>
            <a:chOff x="432" y="1968"/>
            <a:chExt cx="1440" cy="966"/>
          </a:xfrm>
        </p:grpSpPr>
        <p:sp>
          <p:nvSpPr>
            <p:cNvPr id="80041" name="Text Box 102"/>
            <p:cNvSpPr txBox="1">
              <a:spLocks noChangeArrowheads="1"/>
            </p:cNvSpPr>
            <p:nvPr/>
          </p:nvSpPr>
          <p:spPr bwMode="auto">
            <a:xfrm>
              <a:off x="432" y="196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A</a:t>
              </a:r>
              <a:endParaRPr lang="en-GB" sz="1400"/>
            </a:p>
          </p:txBody>
        </p:sp>
        <p:sp>
          <p:nvSpPr>
            <p:cNvPr id="80042" name="Text Box 103"/>
            <p:cNvSpPr txBox="1">
              <a:spLocks noChangeArrowheads="1"/>
            </p:cNvSpPr>
            <p:nvPr/>
          </p:nvSpPr>
          <p:spPr bwMode="auto">
            <a:xfrm>
              <a:off x="672" y="196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B</a:t>
              </a:r>
              <a:endParaRPr lang="en-GB" sz="1400"/>
            </a:p>
          </p:txBody>
        </p:sp>
        <p:sp>
          <p:nvSpPr>
            <p:cNvPr id="80043" name="Text Box 104"/>
            <p:cNvSpPr txBox="1">
              <a:spLocks noChangeArrowheads="1"/>
            </p:cNvSpPr>
            <p:nvPr/>
          </p:nvSpPr>
          <p:spPr bwMode="auto">
            <a:xfrm>
              <a:off x="912" y="196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C</a:t>
              </a:r>
              <a:endParaRPr lang="en-GB" sz="1400"/>
            </a:p>
          </p:txBody>
        </p:sp>
        <p:sp>
          <p:nvSpPr>
            <p:cNvPr id="80044" name="Text Box 105"/>
            <p:cNvSpPr txBox="1">
              <a:spLocks noChangeArrowheads="1"/>
            </p:cNvSpPr>
            <p:nvPr/>
          </p:nvSpPr>
          <p:spPr bwMode="auto">
            <a:xfrm>
              <a:off x="1152" y="196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D</a:t>
              </a:r>
              <a:endParaRPr lang="en-GB" sz="1400"/>
            </a:p>
          </p:txBody>
        </p:sp>
        <p:sp>
          <p:nvSpPr>
            <p:cNvPr id="80045" name="Text Box 106"/>
            <p:cNvSpPr txBox="1">
              <a:spLocks noChangeArrowheads="1"/>
            </p:cNvSpPr>
            <p:nvPr/>
          </p:nvSpPr>
          <p:spPr bwMode="auto">
            <a:xfrm>
              <a:off x="1392" y="196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E</a:t>
              </a:r>
              <a:endParaRPr lang="en-GB" sz="1400"/>
            </a:p>
          </p:txBody>
        </p:sp>
        <p:sp>
          <p:nvSpPr>
            <p:cNvPr id="80046" name="Text Box 107"/>
            <p:cNvSpPr txBox="1">
              <a:spLocks noChangeArrowheads="1"/>
            </p:cNvSpPr>
            <p:nvPr/>
          </p:nvSpPr>
          <p:spPr bwMode="auto">
            <a:xfrm>
              <a:off x="1632" y="196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F</a:t>
              </a:r>
              <a:endParaRPr lang="en-GB" sz="1400"/>
            </a:p>
          </p:txBody>
        </p:sp>
        <p:sp>
          <p:nvSpPr>
            <p:cNvPr id="80047" name="Text Box 108"/>
            <p:cNvSpPr txBox="1">
              <a:spLocks noChangeArrowheads="1"/>
            </p:cNvSpPr>
            <p:nvPr/>
          </p:nvSpPr>
          <p:spPr bwMode="auto">
            <a:xfrm>
              <a:off x="432" y="216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G</a:t>
              </a:r>
              <a:endParaRPr lang="en-GB" sz="1400"/>
            </a:p>
          </p:txBody>
        </p:sp>
        <p:sp>
          <p:nvSpPr>
            <p:cNvPr id="80048" name="Text Box 109"/>
            <p:cNvSpPr txBox="1">
              <a:spLocks noChangeArrowheads="1"/>
            </p:cNvSpPr>
            <p:nvPr/>
          </p:nvSpPr>
          <p:spPr bwMode="auto">
            <a:xfrm>
              <a:off x="672" y="216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H</a:t>
              </a:r>
              <a:endParaRPr lang="en-GB" sz="1400"/>
            </a:p>
          </p:txBody>
        </p:sp>
        <p:sp>
          <p:nvSpPr>
            <p:cNvPr id="80049" name="Text Box 110"/>
            <p:cNvSpPr txBox="1">
              <a:spLocks noChangeArrowheads="1"/>
            </p:cNvSpPr>
            <p:nvPr/>
          </p:nvSpPr>
          <p:spPr bwMode="auto">
            <a:xfrm>
              <a:off x="912" y="216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I</a:t>
              </a:r>
              <a:endParaRPr lang="en-GB" sz="1400"/>
            </a:p>
          </p:txBody>
        </p:sp>
        <p:sp>
          <p:nvSpPr>
            <p:cNvPr id="80050" name="Text Box 111"/>
            <p:cNvSpPr txBox="1">
              <a:spLocks noChangeArrowheads="1"/>
            </p:cNvSpPr>
            <p:nvPr/>
          </p:nvSpPr>
          <p:spPr bwMode="auto">
            <a:xfrm>
              <a:off x="1152" y="216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J</a:t>
              </a:r>
              <a:endParaRPr lang="en-GB" sz="1400"/>
            </a:p>
          </p:txBody>
        </p:sp>
        <p:sp>
          <p:nvSpPr>
            <p:cNvPr id="80051" name="Text Box 112"/>
            <p:cNvSpPr txBox="1">
              <a:spLocks noChangeArrowheads="1"/>
            </p:cNvSpPr>
            <p:nvPr/>
          </p:nvSpPr>
          <p:spPr bwMode="auto">
            <a:xfrm>
              <a:off x="1392" y="216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K</a:t>
              </a:r>
              <a:endParaRPr lang="en-GB" sz="1400"/>
            </a:p>
          </p:txBody>
        </p:sp>
        <p:sp>
          <p:nvSpPr>
            <p:cNvPr id="80052" name="Text Box 113"/>
            <p:cNvSpPr txBox="1">
              <a:spLocks noChangeArrowheads="1"/>
            </p:cNvSpPr>
            <p:nvPr/>
          </p:nvSpPr>
          <p:spPr bwMode="auto">
            <a:xfrm>
              <a:off x="1632" y="216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L</a:t>
              </a:r>
              <a:endParaRPr lang="en-GB" sz="1400"/>
            </a:p>
          </p:txBody>
        </p:sp>
        <p:sp>
          <p:nvSpPr>
            <p:cNvPr id="80053" name="Text Box 114"/>
            <p:cNvSpPr txBox="1">
              <a:spLocks noChangeArrowheads="1"/>
            </p:cNvSpPr>
            <p:nvPr/>
          </p:nvSpPr>
          <p:spPr bwMode="auto">
            <a:xfrm>
              <a:off x="432" y="25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S</a:t>
              </a:r>
              <a:endParaRPr lang="en-GB" sz="1400"/>
            </a:p>
          </p:txBody>
        </p:sp>
        <p:sp>
          <p:nvSpPr>
            <p:cNvPr id="80054" name="Text Box 115"/>
            <p:cNvSpPr txBox="1">
              <a:spLocks noChangeArrowheads="1"/>
            </p:cNvSpPr>
            <p:nvPr/>
          </p:nvSpPr>
          <p:spPr bwMode="auto">
            <a:xfrm>
              <a:off x="672" y="25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T</a:t>
              </a:r>
              <a:endParaRPr lang="en-GB" sz="1400"/>
            </a:p>
          </p:txBody>
        </p:sp>
        <p:sp>
          <p:nvSpPr>
            <p:cNvPr id="80055" name="Text Box 116"/>
            <p:cNvSpPr txBox="1">
              <a:spLocks noChangeArrowheads="1"/>
            </p:cNvSpPr>
            <p:nvPr/>
          </p:nvSpPr>
          <p:spPr bwMode="auto">
            <a:xfrm>
              <a:off x="912" y="25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U</a:t>
              </a:r>
              <a:endParaRPr lang="en-GB" sz="1400"/>
            </a:p>
          </p:txBody>
        </p:sp>
        <p:sp>
          <p:nvSpPr>
            <p:cNvPr id="80056" name="Text Box 117"/>
            <p:cNvSpPr txBox="1">
              <a:spLocks noChangeArrowheads="1"/>
            </p:cNvSpPr>
            <p:nvPr/>
          </p:nvSpPr>
          <p:spPr bwMode="auto">
            <a:xfrm>
              <a:off x="1152" y="25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V</a:t>
              </a:r>
              <a:endParaRPr lang="en-GB" sz="1400"/>
            </a:p>
          </p:txBody>
        </p:sp>
        <p:sp>
          <p:nvSpPr>
            <p:cNvPr id="80057" name="Text Box 118"/>
            <p:cNvSpPr txBox="1">
              <a:spLocks noChangeArrowheads="1"/>
            </p:cNvSpPr>
            <p:nvPr/>
          </p:nvSpPr>
          <p:spPr bwMode="auto">
            <a:xfrm>
              <a:off x="1392" y="25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W</a:t>
              </a:r>
              <a:endParaRPr lang="en-GB" sz="1400"/>
            </a:p>
          </p:txBody>
        </p:sp>
        <p:sp>
          <p:nvSpPr>
            <p:cNvPr id="80058" name="Text Box 119"/>
            <p:cNvSpPr txBox="1">
              <a:spLocks noChangeArrowheads="1"/>
            </p:cNvSpPr>
            <p:nvPr/>
          </p:nvSpPr>
          <p:spPr bwMode="auto">
            <a:xfrm>
              <a:off x="1632" y="25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X</a:t>
              </a:r>
              <a:endParaRPr lang="en-GB" sz="1400"/>
            </a:p>
          </p:txBody>
        </p:sp>
        <p:sp>
          <p:nvSpPr>
            <p:cNvPr id="80059" name="Text Box 120"/>
            <p:cNvSpPr txBox="1">
              <a:spLocks noChangeArrowheads="1"/>
            </p:cNvSpPr>
            <p:nvPr/>
          </p:nvSpPr>
          <p:spPr bwMode="auto">
            <a:xfrm>
              <a:off x="432" y="27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Y</a:t>
              </a:r>
              <a:endParaRPr lang="en-GB" sz="1400"/>
            </a:p>
          </p:txBody>
        </p:sp>
        <p:sp>
          <p:nvSpPr>
            <p:cNvPr id="80060" name="Text Box 121"/>
            <p:cNvSpPr txBox="1">
              <a:spLocks noChangeArrowheads="1"/>
            </p:cNvSpPr>
            <p:nvPr/>
          </p:nvSpPr>
          <p:spPr bwMode="auto">
            <a:xfrm>
              <a:off x="672" y="27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Z</a:t>
              </a:r>
              <a:endParaRPr lang="en-GB" sz="1400"/>
            </a:p>
          </p:txBody>
        </p:sp>
        <p:sp>
          <p:nvSpPr>
            <p:cNvPr id="80061" name="Text Box 122"/>
            <p:cNvSpPr txBox="1">
              <a:spLocks noChangeArrowheads="1"/>
            </p:cNvSpPr>
            <p:nvPr/>
          </p:nvSpPr>
          <p:spPr bwMode="auto">
            <a:xfrm>
              <a:off x="912" y="27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_</a:t>
              </a:r>
              <a:endParaRPr lang="en-GB" sz="1400"/>
            </a:p>
          </p:txBody>
        </p:sp>
        <p:sp>
          <p:nvSpPr>
            <p:cNvPr id="80062" name="Text Box 123"/>
            <p:cNvSpPr txBox="1">
              <a:spLocks noChangeArrowheads="1"/>
            </p:cNvSpPr>
            <p:nvPr/>
          </p:nvSpPr>
          <p:spPr bwMode="auto">
            <a:xfrm>
              <a:off x="1152" y="27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a:t>
              </a:r>
              <a:endParaRPr lang="en-GB" sz="1400"/>
            </a:p>
          </p:txBody>
        </p:sp>
        <p:sp>
          <p:nvSpPr>
            <p:cNvPr id="80063" name="Text Box 124"/>
            <p:cNvSpPr txBox="1">
              <a:spLocks noChangeArrowheads="1"/>
            </p:cNvSpPr>
            <p:nvPr/>
          </p:nvSpPr>
          <p:spPr bwMode="auto">
            <a:xfrm>
              <a:off x="1392" y="27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a:t>
              </a:r>
              <a:endParaRPr lang="en-GB" sz="1400"/>
            </a:p>
          </p:txBody>
        </p:sp>
        <p:sp>
          <p:nvSpPr>
            <p:cNvPr id="80064" name="Text Box 125"/>
            <p:cNvSpPr txBox="1">
              <a:spLocks noChangeArrowheads="1"/>
            </p:cNvSpPr>
            <p:nvPr/>
          </p:nvSpPr>
          <p:spPr bwMode="auto">
            <a:xfrm>
              <a:off x="1632" y="27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a:t>
              </a:r>
              <a:endParaRPr lang="en-GB" sz="1400"/>
            </a:p>
          </p:txBody>
        </p:sp>
        <p:sp>
          <p:nvSpPr>
            <p:cNvPr id="80065" name="Text Box 126"/>
            <p:cNvSpPr txBox="1">
              <a:spLocks noChangeArrowheads="1"/>
            </p:cNvSpPr>
            <p:nvPr/>
          </p:nvSpPr>
          <p:spPr bwMode="auto">
            <a:xfrm>
              <a:off x="432" y="2352"/>
              <a:ext cx="240" cy="216"/>
            </a:xfrm>
            <a:prstGeom prst="rect">
              <a:avLst/>
            </a:prstGeom>
            <a:solidFill>
              <a:srgbClr val="E4F2FC"/>
            </a:solidFill>
            <a:ln w="38100">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M</a:t>
              </a:r>
              <a:endParaRPr lang="en-GB" sz="1400"/>
            </a:p>
          </p:txBody>
        </p:sp>
        <p:sp>
          <p:nvSpPr>
            <p:cNvPr id="80066" name="Text Box 127"/>
            <p:cNvSpPr txBox="1">
              <a:spLocks noChangeArrowheads="1"/>
            </p:cNvSpPr>
            <p:nvPr/>
          </p:nvSpPr>
          <p:spPr bwMode="auto">
            <a:xfrm>
              <a:off x="672" y="2352"/>
              <a:ext cx="240" cy="216"/>
            </a:xfrm>
            <a:prstGeom prst="rect">
              <a:avLst/>
            </a:prstGeom>
            <a:solidFill>
              <a:srgbClr val="E4F2FC"/>
            </a:solidFill>
            <a:ln w="38100">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N</a:t>
              </a:r>
              <a:endParaRPr lang="en-GB" sz="1400"/>
            </a:p>
          </p:txBody>
        </p:sp>
        <p:sp>
          <p:nvSpPr>
            <p:cNvPr id="80067" name="Text Box 128"/>
            <p:cNvSpPr txBox="1">
              <a:spLocks noChangeArrowheads="1"/>
            </p:cNvSpPr>
            <p:nvPr/>
          </p:nvSpPr>
          <p:spPr bwMode="auto">
            <a:xfrm>
              <a:off x="912" y="2352"/>
              <a:ext cx="240" cy="216"/>
            </a:xfrm>
            <a:prstGeom prst="rect">
              <a:avLst/>
            </a:prstGeom>
            <a:solidFill>
              <a:srgbClr val="E4F2FC"/>
            </a:solidFill>
            <a:ln w="38100">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O</a:t>
              </a:r>
              <a:endParaRPr lang="en-GB" sz="1400"/>
            </a:p>
          </p:txBody>
        </p:sp>
        <p:sp>
          <p:nvSpPr>
            <p:cNvPr id="80068" name="Text Box 129"/>
            <p:cNvSpPr txBox="1">
              <a:spLocks noChangeArrowheads="1"/>
            </p:cNvSpPr>
            <p:nvPr/>
          </p:nvSpPr>
          <p:spPr bwMode="auto">
            <a:xfrm>
              <a:off x="1152" y="2352"/>
              <a:ext cx="240" cy="216"/>
            </a:xfrm>
            <a:prstGeom prst="rect">
              <a:avLst/>
            </a:prstGeom>
            <a:solidFill>
              <a:srgbClr val="E4F2FC"/>
            </a:solidFill>
            <a:ln w="38100">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P</a:t>
              </a:r>
              <a:endParaRPr lang="en-GB" sz="1400"/>
            </a:p>
          </p:txBody>
        </p:sp>
        <p:sp>
          <p:nvSpPr>
            <p:cNvPr id="80069" name="Text Box 130"/>
            <p:cNvSpPr txBox="1">
              <a:spLocks noChangeArrowheads="1"/>
            </p:cNvSpPr>
            <p:nvPr/>
          </p:nvSpPr>
          <p:spPr bwMode="auto">
            <a:xfrm>
              <a:off x="1392" y="2352"/>
              <a:ext cx="240" cy="216"/>
            </a:xfrm>
            <a:prstGeom prst="rect">
              <a:avLst/>
            </a:prstGeom>
            <a:solidFill>
              <a:srgbClr val="E4F2FC"/>
            </a:solidFill>
            <a:ln w="38100">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Q</a:t>
              </a:r>
              <a:endParaRPr lang="en-GB" sz="1400"/>
            </a:p>
          </p:txBody>
        </p:sp>
        <p:sp>
          <p:nvSpPr>
            <p:cNvPr id="80070" name="Text Box 131"/>
            <p:cNvSpPr txBox="1">
              <a:spLocks noChangeArrowheads="1"/>
            </p:cNvSpPr>
            <p:nvPr/>
          </p:nvSpPr>
          <p:spPr bwMode="auto">
            <a:xfrm>
              <a:off x="1632" y="2352"/>
              <a:ext cx="240" cy="216"/>
            </a:xfrm>
            <a:prstGeom prst="rect">
              <a:avLst/>
            </a:prstGeom>
            <a:solidFill>
              <a:srgbClr val="E4F2FC"/>
            </a:solidFill>
            <a:ln w="38100">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R</a:t>
              </a:r>
              <a:endParaRPr lang="en-GB" sz="1400"/>
            </a:p>
          </p:txBody>
        </p:sp>
      </p:grpSp>
      <p:grpSp>
        <p:nvGrpSpPr>
          <p:cNvPr id="6" name="Group 132"/>
          <p:cNvGrpSpPr>
            <a:grpSpLocks/>
          </p:cNvGrpSpPr>
          <p:nvPr/>
        </p:nvGrpSpPr>
        <p:grpSpPr bwMode="auto">
          <a:xfrm>
            <a:off x="5391150" y="3073400"/>
            <a:ext cx="2286000" cy="1533525"/>
            <a:chOff x="2160" y="1968"/>
            <a:chExt cx="1440" cy="966"/>
          </a:xfrm>
        </p:grpSpPr>
        <p:sp>
          <p:nvSpPr>
            <p:cNvPr id="80011" name="Text Box 133"/>
            <p:cNvSpPr txBox="1">
              <a:spLocks noChangeArrowheads="1"/>
            </p:cNvSpPr>
            <p:nvPr/>
          </p:nvSpPr>
          <p:spPr bwMode="auto">
            <a:xfrm>
              <a:off x="2160" y="196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A</a:t>
              </a:r>
              <a:endParaRPr lang="en-GB" sz="1400"/>
            </a:p>
          </p:txBody>
        </p:sp>
        <p:sp>
          <p:nvSpPr>
            <p:cNvPr id="80012" name="Text Box 134"/>
            <p:cNvSpPr txBox="1">
              <a:spLocks noChangeArrowheads="1"/>
            </p:cNvSpPr>
            <p:nvPr/>
          </p:nvSpPr>
          <p:spPr bwMode="auto">
            <a:xfrm>
              <a:off x="2400" y="196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B</a:t>
              </a:r>
              <a:endParaRPr lang="en-GB" sz="1400"/>
            </a:p>
          </p:txBody>
        </p:sp>
        <p:sp>
          <p:nvSpPr>
            <p:cNvPr id="80013" name="Text Box 135"/>
            <p:cNvSpPr txBox="1">
              <a:spLocks noChangeArrowheads="1"/>
            </p:cNvSpPr>
            <p:nvPr/>
          </p:nvSpPr>
          <p:spPr bwMode="auto">
            <a:xfrm>
              <a:off x="2640" y="196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C</a:t>
              </a:r>
              <a:endParaRPr lang="en-GB" sz="1400"/>
            </a:p>
          </p:txBody>
        </p:sp>
        <p:sp>
          <p:nvSpPr>
            <p:cNvPr id="80014" name="Text Box 136"/>
            <p:cNvSpPr txBox="1">
              <a:spLocks noChangeArrowheads="1"/>
            </p:cNvSpPr>
            <p:nvPr/>
          </p:nvSpPr>
          <p:spPr bwMode="auto">
            <a:xfrm>
              <a:off x="2880" y="196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D</a:t>
              </a:r>
              <a:endParaRPr lang="en-GB" sz="1400"/>
            </a:p>
          </p:txBody>
        </p:sp>
        <p:sp>
          <p:nvSpPr>
            <p:cNvPr id="80015" name="Text Box 137"/>
            <p:cNvSpPr txBox="1">
              <a:spLocks noChangeArrowheads="1"/>
            </p:cNvSpPr>
            <p:nvPr/>
          </p:nvSpPr>
          <p:spPr bwMode="auto">
            <a:xfrm>
              <a:off x="3120" y="196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E</a:t>
              </a:r>
              <a:endParaRPr lang="en-GB" sz="1400"/>
            </a:p>
          </p:txBody>
        </p:sp>
        <p:sp>
          <p:nvSpPr>
            <p:cNvPr id="80016" name="Text Box 138"/>
            <p:cNvSpPr txBox="1">
              <a:spLocks noChangeArrowheads="1"/>
            </p:cNvSpPr>
            <p:nvPr/>
          </p:nvSpPr>
          <p:spPr bwMode="auto">
            <a:xfrm>
              <a:off x="3360" y="196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F</a:t>
              </a:r>
              <a:endParaRPr lang="en-GB" sz="1400"/>
            </a:p>
          </p:txBody>
        </p:sp>
        <p:sp>
          <p:nvSpPr>
            <p:cNvPr id="80017" name="Text Box 139"/>
            <p:cNvSpPr txBox="1">
              <a:spLocks noChangeArrowheads="1"/>
            </p:cNvSpPr>
            <p:nvPr/>
          </p:nvSpPr>
          <p:spPr bwMode="auto">
            <a:xfrm>
              <a:off x="2160" y="216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G</a:t>
              </a:r>
              <a:endParaRPr lang="en-GB" sz="1400"/>
            </a:p>
          </p:txBody>
        </p:sp>
        <p:sp>
          <p:nvSpPr>
            <p:cNvPr id="80018" name="Text Box 140"/>
            <p:cNvSpPr txBox="1">
              <a:spLocks noChangeArrowheads="1"/>
            </p:cNvSpPr>
            <p:nvPr/>
          </p:nvSpPr>
          <p:spPr bwMode="auto">
            <a:xfrm>
              <a:off x="2400" y="216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H</a:t>
              </a:r>
              <a:endParaRPr lang="en-GB" sz="1400"/>
            </a:p>
          </p:txBody>
        </p:sp>
        <p:sp>
          <p:nvSpPr>
            <p:cNvPr id="80019" name="Text Box 141"/>
            <p:cNvSpPr txBox="1">
              <a:spLocks noChangeArrowheads="1"/>
            </p:cNvSpPr>
            <p:nvPr/>
          </p:nvSpPr>
          <p:spPr bwMode="auto">
            <a:xfrm>
              <a:off x="2640" y="216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I</a:t>
              </a:r>
              <a:endParaRPr lang="en-GB" sz="1400"/>
            </a:p>
          </p:txBody>
        </p:sp>
        <p:sp>
          <p:nvSpPr>
            <p:cNvPr id="80020" name="Text Box 142"/>
            <p:cNvSpPr txBox="1">
              <a:spLocks noChangeArrowheads="1"/>
            </p:cNvSpPr>
            <p:nvPr/>
          </p:nvSpPr>
          <p:spPr bwMode="auto">
            <a:xfrm>
              <a:off x="2880" y="216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J</a:t>
              </a:r>
              <a:endParaRPr lang="en-GB" sz="1400"/>
            </a:p>
          </p:txBody>
        </p:sp>
        <p:sp>
          <p:nvSpPr>
            <p:cNvPr id="80021" name="Text Box 143"/>
            <p:cNvSpPr txBox="1">
              <a:spLocks noChangeArrowheads="1"/>
            </p:cNvSpPr>
            <p:nvPr/>
          </p:nvSpPr>
          <p:spPr bwMode="auto">
            <a:xfrm>
              <a:off x="3120" y="216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K</a:t>
              </a:r>
              <a:endParaRPr lang="en-GB" sz="1400"/>
            </a:p>
          </p:txBody>
        </p:sp>
        <p:sp>
          <p:nvSpPr>
            <p:cNvPr id="80022" name="Text Box 144"/>
            <p:cNvSpPr txBox="1">
              <a:spLocks noChangeArrowheads="1"/>
            </p:cNvSpPr>
            <p:nvPr/>
          </p:nvSpPr>
          <p:spPr bwMode="auto">
            <a:xfrm>
              <a:off x="3360" y="216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L</a:t>
              </a:r>
              <a:endParaRPr lang="en-GB" sz="1400"/>
            </a:p>
          </p:txBody>
        </p:sp>
        <p:sp>
          <p:nvSpPr>
            <p:cNvPr id="80023" name="Text Box 145"/>
            <p:cNvSpPr txBox="1">
              <a:spLocks noChangeArrowheads="1"/>
            </p:cNvSpPr>
            <p:nvPr/>
          </p:nvSpPr>
          <p:spPr bwMode="auto">
            <a:xfrm>
              <a:off x="2400" y="235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N</a:t>
              </a:r>
              <a:endParaRPr lang="en-GB" sz="1400"/>
            </a:p>
          </p:txBody>
        </p:sp>
        <p:sp>
          <p:nvSpPr>
            <p:cNvPr id="80024" name="Text Box 146"/>
            <p:cNvSpPr txBox="1">
              <a:spLocks noChangeArrowheads="1"/>
            </p:cNvSpPr>
            <p:nvPr/>
          </p:nvSpPr>
          <p:spPr bwMode="auto">
            <a:xfrm>
              <a:off x="2640" y="235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O</a:t>
              </a:r>
              <a:endParaRPr lang="en-GB" sz="1400"/>
            </a:p>
          </p:txBody>
        </p:sp>
        <p:sp>
          <p:nvSpPr>
            <p:cNvPr id="80025" name="Text Box 147"/>
            <p:cNvSpPr txBox="1">
              <a:spLocks noChangeArrowheads="1"/>
            </p:cNvSpPr>
            <p:nvPr/>
          </p:nvSpPr>
          <p:spPr bwMode="auto">
            <a:xfrm>
              <a:off x="2880" y="235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P</a:t>
              </a:r>
              <a:endParaRPr lang="en-GB" sz="1400"/>
            </a:p>
          </p:txBody>
        </p:sp>
        <p:sp>
          <p:nvSpPr>
            <p:cNvPr id="80026" name="Text Box 148"/>
            <p:cNvSpPr txBox="1">
              <a:spLocks noChangeArrowheads="1"/>
            </p:cNvSpPr>
            <p:nvPr/>
          </p:nvSpPr>
          <p:spPr bwMode="auto">
            <a:xfrm>
              <a:off x="3120" y="235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Q</a:t>
              </a:r>
              <a:endParaRPr lang="en-GB" sz="1400"/>
            </a:p>
          </p:txBody>
        </p:sp>
        <p:sp>
          <p:nvSpPr>
            <p:cNvPr id="80027" name="Text Box 149"/>
            <p:cNvSpPr txBox="1">
              <a:spLocks noChangeArrowheads="1"/>
            </p:cNvSpPr>
            <p:nvPr/>
          </p:nvSpPr>
          <p:spPr bwMode="auto">
            <a:xfrm>
              <a:off x="3360" y="235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R</a:t>
              </a:r>
              <a:endParaRPr lang="en-GB" sz="1400"/>
            </a:p>
          </p:txBody>
        </p:sp>
        <p:sp>
          <p:nvSpPr>
            <p:cNvPr id="80028" name="Text Box 150"/>
            <p:cNvSpPr txBox="1">
              <a:spLocks noChangeArrowheads="1"/>
            </p:cNvSpPr>
            <p:nvPr/>
          </p:nvSpPr>
          <p:spPr bwMode="auto">
            <a:xfrm>
              <a:off x="2160" y="25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S</a:t>
              </a:r>
              <a:endParaRPr lang="en-GB" sz="1400"/>
            </a:p>
          </p:txBody>
        </p:sp>
        <p:sp>
          <p:nvSpPr>
            <p:cNvPr id="80029" name="Text Box 151"/>
            <p:cNvSpPr txBox="1">
              <a:spLocks noChangeArrowheads="1"/>
            </p:cNvSpPr>
            <p:nvPr/>
          </p:nvSpPr>
          <p:spPr bwMode="auto">
            <a:xfrm>
              <a:off x="2400" y="25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T</a:t>
              </a:r>
              <a:endParaRPr lang="en-GB" sz="1400"/>
            </a:p>
          </p:txBody>
        </p:sp>
        <p:sp>
          <p:nvSpPr>
            <p:cNvPr id="80030" name="Text Box 152"/>
            <p:cNvSpPr txBox="1">
              <a:spLocks noChangeArrowheads="1"/>
            </p:cNvSpPr>
            <p:nvPr/>
          </p:nvSpPr>
          <p:spPr bwMode="auto">
            <a:xfrm>
              <a:off x="2640" y="25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U</a:t>
              </a:r>
              <a:endParaRPr lang="en-GB" sz="1400"/>
            </a:p>
          </p:txBody>
        </p:sp>
        <p:sp>
          <p:nvSpPr>
            <p:cNvPr id="80031" name="Text Box 153"/>
            <p:cNvSpPr txBox="1">
              <a:spLocks noChangeArrowheads="1"/>
            </p:cNvSpPr>
            <p:nvPr/>
          </p:nvSpPr>
          <p:spPr bwMode="auto">
            <a:xfrm>
              <a:off x="2880" y="25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V</a:t>
              </a:r>
              <a:endParaRPr lang="en-GB" sz="1400"/>
            </a:p>
          </p:txBody>
        </p:sp>
        <p:sp>
          <p:nvSpPr>
            <p:cNvPr id="80032" name="Text Box 154"/>
            <p:cNvSpPr txBox="1">
              <a:spLocks noChangeArrowheads="1"/>
            </p:cNvSpPr>
            <p:nvPr/>
          </p:nvSpPr>
          <p:spPr bwMode="auto">
            <a:xfrm>
              <a:off x="3120" y="25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W</a:t>
              </a:r>
              <a:endParaRPr lang="en-GB" sz="1400"/>
            </a:p>
          </p:txBody>
        </p:sp>
        <p:sp>
          <p:nvSpPr>
            <p:cNvPr id="80033" name="Text Box 155"/>
            <p:cNvSpPr txBox="1">
              <a:spLocks noChangeArrowheads="1"/>
            </p:cNvSpPr>
            <p:nvPr/>
          </p:nvSpPr>
          <p:spPr bwMode="auto">
            <a:xfrm>
              <a:off x="3360" y="25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X</a:t>
              </a:r>
              <a:endParaRPr lang="en-GB" sz="1400"/>
            </a:p>
          </p:txBody>
        </p:sp>
        <p:sp>
          <p:nvSpPr>
            <p:cNvPr id="80034" name="Text Box 156"/>
            <p:cNvSpPr txBox="1">
              <a:spLocks noChangeArrowheads="1"/>
            </p:cNvSpPr>
            <p:nvPr/>
          </p:nvSpPr>
          <p:spPr bwMode="auto">
            <a:xfrm>
              <a:off x="2160" y="27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Y</a:t>
              </a:r>
              <a:endParaRPr lang="en-GB" sz="1400"/>
            </a:p>
          </p:txBody>
        </p:sp>
        <p:sp>
          <p:nvSpPr>
            <p:cNvPr id="80035" name="Text Box 157"/>
            <p:cNvSpPr txBox="1">
              <a:spLocks noChangeArrowheads="1"/>
            </p:cNvSpPr>
            <p:nvPr/>
          </p:nvSpPr>
          <p:spPr bwMode="auto">
            <a:xfrm>
              <a:off x="2400" y="27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Z</a:t>
              </a:r>
              <a:endParaRPr lang="en-GB" sz="1400"/>
            </a:p>
          </p:txBody>
        </p:sp>
        <p:sp>
          <p:nvSpPr>
            <p:cNvPr id="80036" name="Text Box 158"/>
            <p:cNvSpPr txBox="1">
              <a:spLocks noChangeArrowheads="1"/>
            </p:cNvSpPr>
            <p:nvPr/>
          </p:nvSpPr>
          <p:spPr bwMode="auto">
            <a:xfrm>
              <a:off x="2640" y="27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_</a:t>
              </a:r>
              <a:endParaRPr lang="en-GB" sz="1400"/>
            </a:p>
          </p:txBody>
        </p:sp>
        <p:sp>
          <p:nvSpPr>
            <p:cNvPr id="80037" name="Text Box 159"/>
            <p:cNvSpPr txBox="1">
              <a:spLocks noChangeArrowheads="1"/>
            </p:cNvSpPr>
            <p:nvPr/>
          </p:nvSpPr>
          <p:spPr bwMode="auto">
            <a:xfrm>
              <a:off x="2880" y="27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a:t>
              </a:r>
              <a:endParaRPr lang="en-GB" sz="1400"/>
            </a:p>
          </p:txBody>
        </p:sp>
        <p:sp>
          <p:nvSpPr>
            <p:cNvPr id="80038" name="Text Box 160"/>
            <p:cNvSpPr txBox="1">
              <a:spLocks noChangeArrowheads="1"/>
            </p:cNvSpPr>
            <p:nvPr/>
          </p:nvSpPr>
          <p:spPr bwMode="auto">
            <a:xfrm>
              <a:off x="3120" y="27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a:t>
              </a:r>
              <a:endParaRPr lang="en-GB" sz="1400"/>
            </a:p>
          </p:txBody>
        </p:sp>
        <p:sp>
          <p:nvSpPr>
            <p:cNvPr id="80039" name="Text Box 161"/>
            <p:cNvSpPr txBox="1">
              <a:spLocks noChangeArrowheads="1"/>
            </p:cNvSpPr>
            <p:nvPr/>
          </p:nvSpPr>
          <p:spPr bwMode="auto">
            <a:xfrm>
              <a:off x="3360" y="27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a:t>
              </a:r>
              <a:endParaRPr lang="en-GB" sz="1400"/>
            </a:p>
          </p:txBody>
        </p:sp>
        <p:sp>
          <p:nvSpPr>
            <p:cNvPr id="80040" name="Text Box 162"/>
            <p:cNvSpPr txBox="1">
              <a:spLocks noChangeArrowheads="1"/>
            </p:cNvSpPr>
            <p:nvPr/>
          </p:nvSpPr>
          <p:spPr bwMode="auto">
            <a:xfrm>
              <a:off x="2160" y="2352"/>
              <a:ext cx="240" cy="210"/>
            </a:xfrm>
            <a:prstGeom prst="rect">
              <a:avLst/>
            </a:prstGeom>
            <a:solidFill>
              <a:srgbClr val="E4F2FC"/>
            </a:solidFill>
            <a:ln w="2857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M</a:t>
              </a:r>
              <a:endParaRPr lang="en-GB" sz="1400"/>
            </a:p>
          </p:txBody>
        </p:sp>
      </p:grpSp>
      <p:grpSp>
        <p:nvGrpSpPr>
          <p:cNvPr id="7" name="Group 163"/>
          <p:cNvGrpSpPr>
            <a:grpSpLocks/>
          </p:cNvGrpSpPr>
          <p:nvPr/>
        </p:nvGrpSpPr>
        <p:grpSpPr bwMode="auto">
          <a:xfrm>
            <a:off x="5391150" y="3073400"/>
            <a:ext cx="2286000" cy="1533525"/>
            <a:chOff x="2304" y="1989"/>
            <a:chExt cx="1440" cy="966"/>
          </a:xfrm>
        </p:grpSpPr>
        <p:grpSp>
          <p:nvGrpSpPr>
            <p:cNvPr id="79950" name="Group 164"/>
            <p:cNvGrpSpPr>
              <a:grpSpLocks/>
            </p:cNvGrpSpPr>
            <p:nvPr/>
          </p:nvGrpSpPr>
          <p:grpSpPr bwMode="auto">
            <a:xfrm>
              <a:off x="2304" y="1989"/>
              <a:ext cx="1440" cy="966"/>
              <a:chOff x="480" y="768"/>
              <a:chExt cx="1440" cy="966"/>
            </a:xfrm>
          </p:grpSpPr>
          <p:sp>
            <p:nvSpPr>
              <p:cNvPr id="79981" name="Text Box 165"/>
              <p:cNvSpPr txBox="1">
                <a:spLocks noChangeArrowheads="1"/>
              </p:cNvSpPr>
              <p:nvPr/>
            </p:nvSpPr>
            <p:spPr bwMode="auto">
              <a:xfrm>
                <a:off x="480" y="76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A</a:t>
                </a:r>
                <a:endParaRPr lang="en-GB" sz="1400"/>
              </a:p>
            </p:txBody>
          </p:sp>
          <p:sp>
            <p:nvSpPr>
              <p:cNvPr id="79982" name="Text Box 166"/>
              <p:cNvSpPr txBox="1">
                <a:spLocks noChangeArrowheads="1"/>
              </p:cNvSpPr>
              <p:nvPr/>
            </p:nvSpPr>
            <p:spPr bwMode="auto">
              <a:xfrm>
                <a:off x="720" y="76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B</a:t>
                </a:r>
                <a:endParaRPr lang="en-GB" sz="1400"/>
              </a:p>
            </p:txBody>
          </p:sp>
          <p:sp>
            <p:nvSpPr>
              <p:cNvPr id="79983" name="Text Box 167"/>
              <p:cNvSpPr txBox="1">
                <a:spLocks noChangeArrowheads="1"/>
              </p:cNvSpPr>
              <p:nvPr/>
            </p:nvSpPr>
            <p:spPr bwMode="auto">
              <a:xfrm>
                <a:off x="960" y="76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C</a:t>
                </a:r>
                <a:endParaRPr lang="en-GB" sz="1400"/>
              </a:p>
            </p:txBody>
          </p:sp>
          <p:sp>
            <p:nvSpPr>
              <p:cNvPr id="79984" name="Text Box 168"/>
              <p:cNvSpPr txBox="1">
                <a:spLocks noChangeArrowheads="1"/>
              </p:cNvSpPr>
              <p:nvPr/>
            </p:nvSpPr>
            <p:spPr bwMode="auto">
              <a:xfrm>
                <a:off x="1200" y="76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D</a:t>
                </a:r>
                <a:endParaRPr lang="en-GB" sz="1400"/>
              </a:p>
            </p:txBody>
          </p:sp>
          <p:sp>
            <p:nvSpPr>
              <p:cNvPr id="79985" name="Text Box 169"/>
              <p:cNvSpPr txBox="1">
                <a:spLocks noChangeArrowheads="1"/>
              </p:cNvSpPr>
              <p:nvPr/>
            </p:nvSpPr>
            <p:spPr bwMode="auto">
              <a:xfrm>
                <a:off x="1440" y="76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E</a:t>
                </a:r>
                <a:endParaRPr lang="en-GB" sz="1400"/>
              </a:p>
            </p:txBody>
          </p:sp>
          <p:sp>
            <p:nvSpPr>
              <p:cNvPr id="79986" name="Text Box 170"/>
              <p:cNvSpPr txBox="1">
                <a:spLocks noChangeArrowheads="1"/>
              </p:cNvSpPr>
              <p:nvPr/>
            </p:nvSpPr>
            <p:spPr bwMode="auto">
              <a:xfrm>
                <a:off x="1680" y="76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F</a:t>
                </a:r>
                <a:endParaRPr lang="en-GB" sz="1400"/>
              </a:p>
            </p:txBody>
          </p:sp>
          <p:sp>
            <p:nvSpPr>
              <p:cNvPr id="79987" name="Text Box 171"/>
              <p:cNvSpPr txBox="1">
                <a:spLocks noChangeArrowheads="1"/>
              </p:cNvSpPr>
              <p:nvPr/>
            </p:nvSpPr>
            <p:spPr bwMode="auto">
              <a:xfrm>
                <a:off x="480" y="96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G</a:t>
                </a:r>
                <a:endParaRPr lang="en-GB" sz="1400"/>
              </a:p>
            </p:txBody>
          </p:sp>
          <p:sp>
            <p:nvSpPr>
              <p:cNvPr id="79988" name="Text Box 172"/>
              <p:cNvSpPr txBox="1">
                <a:spLocks noChangeArrowheads="1"/>
              </p:cNvSpPr>
              <p:nvPr/>
            </p:nvSpPr>
            <p:spPr bwMode="auto">
              <a:xfrm>
                <a:off x="720" y="96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H</a:t>
                </a:r>
                <a:endParaRPr lang="en-GB" sz="1400"/>
              </a:p>
            </p:txBody>
          </p:sp>
          <p:sp>
            <p:nvSpPr>
              <p:cNvPr id="79989" name="Text Box 173"/>
              <p:cNvSpPr txBox="1">
                <a:spLocks noChangeArrowheads="1"/>
              </p:cNvSpPr>
              <p:nvPr/>
            </p:nvSpPr>
            <p:spPr bwMode="auto">
              <a:xfrm>
                <a:off x="960" y="96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I</a:t>
                </a:r>
                <a:endParaRPr lang="en-GB" sz="1400"/>
              </a:p>
            </p:txBody>
          </p:sp>
          <p:sp>
            <p:nvSpPr>
              <p:cNvPr id="79990" name="Text Box 174"/>
              <p:cNvSpPr txBox="1">
                <a:spLocks noChangeArrowheads="1"/>
              </p:cNvSpPr>
              <p:nvPr/>
            </p:nvSpPr>
            <p:spPr bwMode="auto">
              <a:xfrm>
                <a:off x="1200" y="96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J</a:t>
                </a:r>
                <a:endParaRPr lang="en-GB" sz="1400"/>
              </a:p>
            </p:txBody>
          </p:sp>
          <p:sp>
            <p:nvSpPr>
              <p:cNvPr id="79991" name="Text Box 175"/>
              <p:cNvSpPr txBox="1">
                <a:spLocks noChangeArrowheads="1"/>
              </p:cNvSpPr>
              <p:nvPr/>
            </p:nvSpPr>
            <p:spPr bwMode="auto">
              <a:xfrm>
                <a:off x="1440" y="96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K</a:t>
                </a:r>
                <a:endParaRPr lang="en-GB" sz="1400"/>
              </a:p>
            </p:txBody>
          </p:sp>
          <p:sp>
            <p:nvSpPr>
              <p:cNvPr id="79992" name="Text Box 176"/>
              <p:cNvSpPr txBox="1">
                <a:spLocks noChangeArrowheads="1"/>
              </p:cNvSpPr>
              <p:nvPr/>
            </p:nvSpPr>
            <p:spPr bwMode="auto">
              <a:xfrm>
                <a:off x="1680" y="96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L</a:t>
                </a:r>
                <a:endParaRPr lang="en-GB" sz="1400"/>
              </a:p>
            </p:txBody>
          </p:sp>
          <p:sp>
            <p:nvSpPr>
              <p:cNvPr id="79993" name="Text Box 177"/>
              <p:cNvSpPr txBox="1">
                <a:spLocks noChangeArrowheads="1"/>
              </p:cNvSpPr>
              <p:nvPr/>
            </p:nvSpPr>
            <p:spPr bwMode="auto">
              <a:xfrm>
                <a:off x="480" y="115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M</a:t>
                </a:r>
                <a:endParaRPr lang="en-GB" sz="1400"/>
              </a:p>
            </p:txBody>
          </p:sp>
          <p:sp>
            <p:nvSpPr>
              <p:cNvPr id="79994" name="Text Box 178"/>
              <p:cNvSpPr txBox="1">
                <a:spLocks noChangeArrowheads="1"/>
              </p:cNvSpPr>
              <p:nvPr/>
            </p:nvSpPr>
            <p:spPr bwMode="auto">
              <a:xfrm>
                <a:off x="720" y="115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N</a:t>
                </a:r>
                <a:endParaRPr lang="en-GB" sz="1400"/>
              </a:p>
            </p:txBody>
          </p:sp>
          <p:sp>
            <p:nvSpPr>
              <p:cNvPr id="79995" name="Text Box 179"/>
              <p:cNvSpPr txBox="1">
                <a:spLocks noChangeArrowheads="1"/>
              </p:cNvSpPr>
              <p:nvPr/>
            </p:nvSpPr>
            <p:spPr bwMode="auto">
              <a:xfrm>
                <a:off x="960" y="115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O</a:t>
                </a:r>
                <a:endParaRPr lang="en-GB" sz="1400"/>
              </a:p>
            </p:txBody>
          </p:sp>
          <p:sp>
            <p:nvSpPr>
              <p:cNvPr id="79996" name="Text Box 180"/>
              <p:cNvSpPr txBox="1">
                <a:spLocks noChangeArrowheads="1"/>
              </p:cNvSpPr>
              <p:nvPr/>
            </p:nvSpPr>
            <p:spPr bwMode="auto">
              <a:xfrm>
                <a:off x="1200" y="115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P</a:t>
                </a:r>
                <a:endParaRPr lang="en-GB" sz="1400"/>
              </a:p>
            </p:txBody>
          </p:sp>
          <p:sp>
            <p:nvSpPr>
              <p:cNvPr id="79997" name="Text Box 181"/>
              <p:cNvSpPr txBox="1">
                <a:spLocks noChangeArrowheads="1"/>
              </p:cNvSpPr>
              <p:nvPr/>
            </p:nvSpPr>
            <p:spPr bwMode="auto">
              <a:xfrm>
                <a:off x="1440" y="115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Q</a:t>
                </a:r>
                <a:endParaRPr lang="en-GB" sz="1400"/>
              </a:p>
            </p:txBody>
          </p:sp>
          <p:sp>
            <p:nvSpPr>
              <p:cNvPr id="79998" name="Text Box 182"/>
              <p:cNvSpPr txBox="1">
                <a:spLocks noChangeArrowheads="1"/>
              </p:cNvSpPr>
              <p:nvPr/>
            </p:nvSpPr>
            <p:spPr bwMode="auto">
              <a:xfrm>
                <a:off x="1680" y="115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R</a:t>
                </a:r>
                <a:endParaRPr lang="en-GB" sz="1400"/>
              </a:p>
            </p:txBody>
          </p:sp>
          <p:sp>
            <p:nvSpPr>
              <p:cNvPr id="79999" name="Text Box 183"/>
              <p:cNvSpPr txBox="1">
                <a:spLocks noChangeArrowheads="1"/>
              </p:cNvSpPr>
              <p:nvPr/>
            </p:nvSpPr>
            <p:spPr bwMode="auto">
              <a:xfrm>
                <a:off x="480" y="13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S</a:t>
                </a:r>
                <a:endParaRPr lang="en-GB" sz="1400"/>
              </a:p>
            </p:txBody>
          </p:sp>
          <p:sp>
            <p:nvSpPr>
              <p:cNvPr id="80000" name="Text Box 184"/>
              <p:cNvSpPr txBox="1">
                <a:spLocks noChangeArrowheads="1"/>
              </p:cNvSpPr>
              <p:nvPr/>
            </p:nvSpPr>
            <p:spPr bwMode="auto">
              <a:xfrm>
                <a:off x="720" y="13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T</a:t>
                </a:r>
                <a:endParaRPr lang="en-GB" sz="1400"/>
              </a:p>
            </p:txBody>
          </p:sp>
          <p:sp>
            <p:nvSpPr>
              <p:cNvPr id="80001" name="Text Box 185"/>
              <p:cNvSpPr txBox="1">
                <a:spLocks noChangeArrowheads="1"/>
              </p:cNvSpPr>
              <p:nvPr/>
            </p:nvSpPr>
            <p:spPr bwMode="auto">
              <a:xfrm>
                <a:off x="960" y="13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U</a:t>
                </a:r>
                <a:endParaRPr lang="en-GB" sz="1400"/>
              </a:p>
            </p:txBody>
          </p:sp>
          <p:sp>
            <p:nvSpPr>
              <p:cNvPr id="80002" name="Text Box 186"/>
              <p:cNvSpPr txBox="1">
                <a:spLocks noChangeArrowheads="1"/>
              </p:cNvSpPr>
              <p:nvPr/>
            </p:nvSpPr>
            <p:spPr bwMode="auto">
              <a:xfrm>
                <a:off x="1200" y="13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V</a:t>
                </a:r>
                <a:endParaRPr lang="en-GB" sz="1400"/>
              </a:p>
            </p:txBody>
          </p:sp>
          <p:sp>
            <p:nvSpPr>
              <p:cNvPr id="80003" name="Text Box 187"/>
              <p:cNvSpPr txBox="1">
                <a:spLocks noChangeArrowheads="1"/>
              </p:cNvSpPr>
              <p:nvPr/>
            </p:nvSpPr>
            <p:spPr bwMode="auto">
              <a:xfrm>
                <a:off x="1440" y="13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W</a:t>
                </a:r>
                <a:endParaRPr lang="en-GB" sz="1400"/>
              </a:p>
            </p:txBody>
          </p:sp>
          <p:sp>
            <p:nvSpPr>
              <p:cNvPr id="80004" name="Text Box 188"/>
              <p:cNvSpPr txBox="1">
                <a:spLocks noChangeArrowheads="1"/>
              </p:cNvSpPr>
              <p:nvPr/>
            </p:nvSpPr>
            <p:spPr bwMode="auto">
              <a:xfrm>
                <a:off x="1680" y="134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X</a:t>
                </a:r>
                <a:endParaRPr lang="en-GB" sz="1400"/>
              </a:p>
            </p:txBody>
          </p:sp>
          <p:sp>
            <p:nvSpPr>
              <p:cNvPr id="80005" name="Text Box 189"/>
              <p:cNvSpPr txBox="1">
                <a:spLocks noChangeArrowheads="1"/>
              </p:cNvSpPr>
              <p:nvPr/>
            </p:nvSpPr>
            <p:spPr bwMode="auto">
              <a:xfrm>
                <a:off x="480" y="15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Y</a:t>
                </a:r>
                <a:endParaRPr lang="en-GB" sz="1400"/>
              </a:p>
            </p:txBody>
          </p:sp>
          <p:sp>
            <p:nvSpPr>
              <p:cNvPr id="80006" name="Text Box 190"/>
              <p:cNvSpPr txBox="1">
                <a:spLocks noChangeArrowheads="1"/>
              </p:cNvSpPr>
              <p:nvPr/>
            </p:nvSpPr>
            <p:spPr bwMode="auto">
              <a:xfrm>
                <a:off x="720" y="15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Z</a:t>
                </a:r>
                <a:endParaRPr lang="en-GB" sz="1400"/>
              </a:p>
            </p:txBody>
          </p:sp>
          <p:sp>
            <p:nvSpPr>
              <p:cNvPr id="80007" name="Text Box 191"/>
              <p:cNvSpPr txBox="1">
                <a:spLocks noChangeArrowheads="1"/>
              </p:cNvSpPr>
              <p:nvPr/>
            </p:nvSpPr>
            <p:spPr bwMode="auto">
              <a:xfrm>
                <a:off x="960" y="15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_</a:t>
                </a:r>
                <a:endParaRPr lang="en-GB" sz="1400"/>
              </a:p>
            </p:txBody>
          </p:sp>
          <p:sp>
            <p:nvSpPr>
              <p:cNvPr id="80008" name="Text Box 192"/>
              <p:cNvSpPr txBox="1">
                <a:spLocks noChangeArrowheads="1"/>
              </p:cNvSpPr>
              <p:nvPr/>
            </p:nvSpPr>
            <p:spPr bwMode="auto">
              <a:xfrm>
                <a:off x="1200" y="15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a:t>
                </a:r>
                <a:endParaRPr lang="en-GB" sz="1400"/>
              </a:p>
            </p:txBody>
          </p:sp>
          <p:sp>
            <p:nvSpPr>
              <p:cNvPr id="80009" name="Text Box 193"/>
              <p:cNvSpPr txBox="1">
                <a:spLocks noChangeArrowheads="1"/>
              </p:cNvSpPr>
              <p:nvPr/>
            </p:nvSpPr>
            <p:spPr bwMode="auto">
              <a:xfrm>
                <a:off x="1440" y="15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a:t>
                </a:r>
                <a:endParaRPr lang="en-GB" sz="1400"/>
              </a:p>
            </p:txBody>
          </p:sp>
          <p:sp>
            <p:nvSpPr>
              <p:cNvPr id="80010" name="Text Box 194"/>
              <p:cNvSpPr txBox="1">
                <a:spLocks noChangeArrowheads="1"/>
              </p:cNvSpPr>
              <p:nvPr/>
            </p:nvSpPr>
            <p:spPr bwMode="auto">
              <a:xfrm>
                <a:off x="1680" y="153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a:t>
                </a:r>
                <a:endParaRPr lang="en-GB" sz="1400"/>
              </a:p>
            </p:txBody>
          </p:sp>
        </p:grpSp>
        <p:sp>
          <p:nvSpPr>
            <p:cNvPr id="79951" name="Text Box 195"/>
            <p:cNvSpPr txBox="1">
              <a:spLocks noChangeArrowheads="1"/>
            </p:cNvSpPr>
            <p:nvPr/>
          </p:nvSpPr>
          <p:spPr bwMode="auto">
            <a:xfrm>
              <a:off x="2304" y="1989"/>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A</a:t>
              </a:r>
              <a:endParaRPr lang="en-GB" sz="1400"/>
            </a:p>
          </p:txBody>
        </p:sp>
        <p:sp>
          <p:nvSpPr>
            <p:cNvPr id="79952" name="Text Box 196"/>
            <p:cNvSpPr txBox="1">
              <a:spLocks noChangeArrowheads="1"/>
            </p:cNvSpPr>
            <p:nvPr/>
          </p:nvSpPr>
          <p:spPr bwMode="auto">
            <a:xfrm>
              <a:off x="2544" y="1989"/>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B</a:t>
              </a:r>
              <a:endParaRPr lang="en-GB" sz="1400"/>
            </a:p>
          </p:txBody>
        </p:sp>
        <p:sp>
          <p:nvSpPr>
            <p:cNvPr id="79953" name="Text Box 197"/>
            <p:cNvSpPr txBox="1">
              <a:spLocks noChangeArrowheads="1"/>
            </p:cNvSpPr>
            <p:nvPr/>
          </p:nvSpPr>
          <p:spPr bwMode="auto">
            <a:xfrm>
              <a:off x="2784" y="1989"/>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C</a:t>
              </a:r>
              <a:endParaRPr lang="en-GB" sz="1400"/>
            </a:p>
          </p:txBody>
        </p:sp>
        <p:sp>
          <p:nvSpPr>
            <p:cNvPr id="79954" name="Text Box 198"/>
            <p:cNvSpPr txBox="1">
              <a:spLocks noChangeArrowheads="1"/>
            </p:cNvSpPr>
            <p:nvPr/>
          </p:nvSpPr>
          <p:spPr bwMode="auto">
            <a:xfrm>
              <a:off x="3024" y="1989"/>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D</a:t>
              </a:r>
              <a:endParaRPr lang="en-GB" sz="1400"/>
            </a:p>
          </p:txBody>
        </p:sp>
        <p:sp>
          <p:nvSpPr>
            <p:cNvPr id="79955" name="Text Box 199"/>
            <p:cNvSpPr txBox="1">
              <a:spLocks noChangeArrowheads="1"/>
            </p:cNvSpPr>
            <p:nvPr/>
          </p:nvSpPr>
          <p:spPr bwMode="auto">
            <a:xfrm>
              <a:off x="3264" y="1989"/>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E</a:t>
              </a:r>
              <a:endParaRPr lang="en-GB" sz="1400"/>
            </a:p>
          </p:txBody>
        </p:sp>
        <p:sp>
          <p:nvSpPr>
            <p:cNvPr id="79956" name="Text Box 200"/>
            <p:cNvSpPr txBox="1">
              <a:spLocks noChangeArrowheads="1"/>
            </p:cNvSpPr>
            <p:nvPr/>
          </p:nvSpPr>
          <p:spPr bwMode="auto">
            <a:xfrm>
              <a:off x="3504" y="1989"/>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F</a:t>
              </a:r>
              <a:endParaRPr lang="en-GB" sz="1400"/>
            </a:p>
          </p:txBody>
        </p:sp>
        <p:sp>
          <p:nvSpPr>
            <p:cNvPr id="79957" name="Text Box 201"/>
            <p:cNvSpPr txBox="1">
              <a:spLocks noChangeArrowheads="1"/>
            </p:cNvSpPr>
            <p:nvPr/>
          </p:nvSpPr>
          <p:spPr bwMode="auto">
            <a:xfrm>
              <a:off x="2304" y="2181"/>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G</a:t>
              </a:r>
              <a:endParaRPr lang="en-GB" sz="1400"/>
            </a:p>
          </p:txBody>
        </p:sp>
        <p:sp>
          <p:nvSpPr>
            <p:cNvPr id="79958" name="Text Box 202"/>
            <p:cNvSpPr txBox="1">
              <a:spLocks noChangeArrowheads="1"/>
            </p:cNvSpPr>
            <p:nvPr/>
          </p:nvSpPr>
          <p:spPr bwMode="auto">
            <a:xfrm>
              <a:off x="2544" y="2181"/>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H</a:t>
              </a:r>
              <a:endParaRPr lang="en-GB" sz="1400"/>
            </a:p>
          </p:txBody>
        </p:sp>
        <p:sp>
          <p:nvSpPr>
            <p:cNvPr id="79959" name="Text Box 203"/>
            <p:cNvSpPr txBox="1">
              <a:spLocks noChangeArrowheads="1"/>
            </p:cNvSpPr>
            <p:nvPr/>
          </p:nvSpPr>
          <p:spPr bwMode="auto">
            <a:xfrm>
              <a:off x="2784" y="2181"/>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I</a:t>
              </a:r>
              <a:endParaRPr lang="en-GB" sz="1400"/>
            </a:p>
          </p:txBody>
        </p:sp>
        <p:sp>
          <p:nvSpPr>
            <p:cNvPr id="79960" name="Text Box 204"/>
            <p:cNvSpPr txBox="1">
              <a:spLocks noChangeArrowheads="1"/>
            </p:cNvSpPr>
            <p:nvPr/>
          </p:nvSpPr>
          <p:spPr bwMode="auto">
            <a:xfrm>
              <a:off x="3024" y="2181"/>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J</a:t>
              </a:r>
              <a:endParaRPr lang="en-GB" sz="1400"/>
            </a:p>
          </p:txBody>
        </p:sp>
        <p:sp>
          <p:nvSpPr>
            <p:cNvPr id="79961" name="Text Box 205"/>
            <p:cNvSpPr txBox="1">
              <a:spLocks noChangeArrowheads="1"/>
            </p:cNvSpPr>
            <p:nvPr/>
          </p:nvSpPr>
          <p:spPr bwMode="auto">
            <a:xfrm>
              <a:off x="3264" y="2181"/>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K</a:t>
              </a:r>
              <a:endParaRPr lang="en-GB" sz="1400"/>
            </a:p>
          </p:txBody>
        </p:sp>
        <p:sp>
          <p:nvSpPr>
            <p:cNvPr id="79962" name="Text Box 206"/>
            <p:cNvSpPr txBox="1">
              <a:spLocks noChangeArrowheads="1"/>
            </p:cNvSpPr>
            <p:nvPr/>
          </p:nvSpPr>
          <p:spPr bwMode="auto">
            <a:xfrm>
              <a:off x="3504" y="2181"/>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L</a:t>
              </a:r>
              <a:endParaRPr lang="en-GB" sz="1400"/>
            </a:p>
          </p:txBody>
        </p:sp>
        <p:sp>
          <p:nvSpPr>
            <p:cNvPr id="79963" name="Text Box 207"/>
            <p:cNvSpPr txBox="1">
              <a:spLocks noChangeArrowheads="1"/>
            </p:cNvSpPr>
            <p:nvPr/>
          </p:nvSpPr>
          <p:spPr bwMode="auto">
            <a:xfrm>
              <a:off x="2304" y="2373"/>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M</a:t>
              </a:r>
              <a:endParaRPr lang="en-GB" sz="1400"/>
            </a:p>
          </p:txBody>
        </p:sp>
        <p:sp>
          <p:nvSpPr>
            <p:cNvPr id="79964" name="Text Box 208"/>
            <p:cNvSpPr txBox="1">
              <a:spLocks noChangeArrowheads="1"/>
            </p:cNvSpPr>
            <p:nvPr/>
          </p:nvSpPr>
          <p:spPr bwMode="auto">
            <a:xfrm>
              <a:off x="2784" y="2373"/>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O</a:t>
              </a:r>
              <a:endParaRPr lang="en-GB" sz="1400"/>
            </a:p>
          </p:txBody>
        </p:sp>
        <p:sp>
          <p:nvSpPr>
            <p:cNvPr id="79965" name="Text Box 209"/>
            <p:cNvSpPr txBox="1">
              <a:spLocks noChangeArrowheads="1"/>
            </p:cNvSpPr>
            <p:nvPr/>
          </p:nvSpPr>
          <p:spPr bwMode="auto">
            <a:xfrm>
              <a:off x="3264" y="2373"/>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Q</a:t>
              </a:r>
              <a:endParaRPr lang="en-GB" sz="1400"/>
            </a:p>
          </p:txBody>
        </p:sp>
        <p:sp>
          <p:nvSpPr>
            <p:cNvPr id="79966" name="Text Box 210"/>
            <p:cNvSpPr txBox="1">
              <a:spLocks noChangeArrowheads="1"/>
            </p:cNvSpPr>
            <p:nvPr/>
          </p:nvSpPr>
          <p:spPr bwMode="auto">
            <a:xfrm>
              <a:off x="3504" y="2373"/>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R</a:t>
              </a:r>
              <a:endParaRPr lang="en-GB" sz="1400"/>
            </a:p>
          </p:txBody>
        </p:sp>
        <p:sp>
          <p:nvSpPr>
            <p:cNvPr id="79967" name="Text Box 211"/>
            <p:cNvSpPr txBox="1">
              <a:spLocks noChangeArrowheads="1"/>
            </p:cNvSpPr>
            <p:nvPr/>
          </p:nvSpPr>
          <p:spPr bwMode="auto">
            <a:xfrm>
              <a:off x="2304" y="2565"/>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S</a:t>
              </a:r>
              <a:endParaRPr lang="en-GB" sz="1400"/>
            </a:p>
          </p:txBody>
        </p:sp>
        <p:sp>
          <p:nvSpPr>
            <p:cNvPr id="79968" name="Text Box 212"/>
            <p:cNvSpPr txBox="1">
              <a:spLocks noChangeArrowheads="1"/>
            </p:cNvSpPr>
            <p:nvPr/>
          </p:nvSpPr>
          <p:spPr bwMode="auto">
            <a:xfrm>
              <a:off x="2544" y="2565"/>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T</a:t>
              </a:r>
              <a:endParaRPr lang="en-GB" sz="1400"/>
            </a:p>
          </p:txBody>
        </p:sp>
        <p:sp>
          <p:nvSpPr>
            <p:cNvPr id="79969" name="Text Box 213"/>
            <p:cNvSpPr txBox="1">
              <a:spLocks noChangeArrowheads="1"/>
            </p:cNvSpPr>
            <p:nvPr/>
          </p:nvSpPr>
          <p:spPr bwMode="auto">
            <a:xfrm>
              <a:off x="2784" y="2565"/>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U</a:t>
              </a:r>
              <a:endParaRPr lang="en-GB" sz="1400"/>
            </a:p>
          </p:txBody>
        </p:sp>
        <p:sp>
          <p:nvSpPr>
            <p:cNvPr id="79970" name="Text Box 214"/>
            <p:cNvSpPr txBox="1">
              <a:spLocks noChangeArrowheads="1"/>
            </p:cNvSpPr>
            <p:nvPr/>
          </p:nvSpPr>
          <p:spPr bwMode="auto">
            <a:xfrm>
              <a:off x="3024" y="2565"/>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V</a:t>
              </a:r>
              <a:endParaRPr lang="en-GB" sz="1400"/>
            </a:p>
          </p:txBody>
        </p:sp>
        <p:sp>
          <p:nvSpPr>
            <p:cNvPr id="79971" name="Text Box 215"/>
            <p:cNvSpPr txBox="1">
              <a:spLocks noChangeArrowheads="1"/>
            </p:cNvSpPr>
            <p:nvPr/>
          </p:nvSpPr>
          <p:spPr bwMode="auto">
            <a:xfrm>
              <a:off x="3264" y="2565"/>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W</a:t>
              </a:r>
              <a:endParaRPr lang="en-GB" sz="1400"/>
            </a:p>
          </p:txBody>
        </p:sp>
        <p:sp>
          <p:nvSpPr>
            <p:cNvPr id="79972" name="Text Box 216"/>
            <p:cNvSpPr txBox="1">
              <a:spLocks noChangeArrowheads="1"/>
            </p:cNvSpPr>
            <p:nvPr/>
          </p:nvSpPr>
          <p:spPr bwMode="auto">
            <a:xfrm>
              <a:off x="3504" y="2565"/>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X</a:t>
              </a:r>
              <a:endParaRPr lang="en-GB" sz="1400"/>
            </a:p>
          </p:txBody>
        </p:sp>
        <p:sp>
          <p:nvSpPr>
            <p:cNvPr id="79973" name="Text Box 217"/>
            <p:cNvSpPr txBox="1">
              <a:spLocks noChangeArrowheads="1"/>
            </p:cNvSpPr>
            <p:nvPr/>
          </p:nvSpPr>
          <p:spPr bwMode="auto">
            <a:xfrm>
              <a:off x="2304" y="2757"/>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Y</a:t>
              </a:r>
              <a:endParaRPr lang="en-GB" sz="1400"/>
            </a:p>
          </p:txBody>
        </p:sp>
        <p:sp>
          <p:nvSpPr>
            <p:cNvPr id="79974" name="Text Box 218"/>
            <p:cNvSpPr txBox="1">
              <a:spLocks noChangeArrowheads="1"/>
            </p:cNvSpPr>
            <p:nvPr/>
          </p:nvSpPr>
          <p:spPr bwMode="auto">
            <a:xfrm>
              <a:off x="2544" y="2757"/>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Z</a:t>
              </a:r>
              <a:endParaRPr lang="en-GB" sz="1400"/>
            </a:p>
          </p:txBody>
        </p:sp>
        <p:sp>
          <p:nvSpPr>
            <p:cNvPr id="79975" name="Text Box 219"/>
            <p:cNvSpPr txBox="1">
              <a:spLocks noChangeArrowheads="1"/>
            </p:cNvSpPr>
            <p:nvPr/>
          </p:nvSpPr>
          <p:spPr bwMode="auto">
            <a:xfrm>
              <a:off x="2784" y="2757"/>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_</a:t>
              </a:r>
              <a:endParaRPr lang="en-GB" sz="1400"/>
            </a:p>
          </p:txBody>
        </p:sp>
        <p:sp>
          <p:nvSpPr>
            <p:cNvPr id="79976" name="Text Box 220"/>
            <p:cNvSpPr txBox="1">
              <a:spLocks noChangeArrowheads="1"/>
            </p:cNvSpPr>
            <p:nvPr/>
          </p:nvSpPr>
          <p:spPr bwMode="auto">
            <a:xfrm>
              <a:off x="3024" y="2757"/>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a:t>
              </a:r>
              <a:endParaRPr lang="en-GB" sz="1400"/>
            </a:p>
          </p:txBody>
        </p:sp>
        <p:sp>
          <p:nvSpPr>
            <p:cNvPr id="79977" name="Text Box 221"/>
            <p:cNvSpPr txBox="1">
              <a:spLocks noChangeArrowheads="1"/>
            </p:cNvSpPr>
            <p:nvPr/>
          </p:nvSpPr>
          <p:spPr bwMode="auto">
            <a:xfrm>
              <a:off x="3264" y="2757"/>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a:t>
              </a:r>
              <a:endParaRPr lang="en-GB" sz="1400"/>
            </a:p>
          </p:txBody>
        </p:sp>
        <p:sp>
          <p:nvSpPr>
            <p:cNvPr id="79978" name="Text Box 222"/>
            <p:cNvSpPr txBox="1">
              <a:spLocks noChangeArrowheads="1"/>
            </p:cNvSpPr>
            <p:nvPr/>
          </p:nvSpPr>
          <p:spPr bwMode="auto">
            <a:xfrm>
              <a:off x="3504" y="2757"/>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a:t>
              </a:r>
              <a:endParaRPr lang="en-GB" sz="1400"/>
            </a:p>
          </p:txBody>
        </p:sp>
        <p:sp>
          <p:nvSpPr>
            <p:cNvPr id="79979" name="Text Box 223"/>
            <p:cNvSpPr txBox="1">
              <a:spLocks noChangeArrowheads="1"/>
            </p:cNvSpPr>
            <p:nvPr/>
          </p:nvSpPr>
          <p:spPr bwMode="auto">
            <a:xfrm>
              <a:off x="3024" y="2373"/>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P</a:t>
              </a:r>
              <a:endParaRPr lang="en-GB" sz="1400"/>
            </a:p>
          </p:txBody>
        </p:sp>
        <p:sp>
          <p:nvSpPr>
            <p:cNvPr id="79980" name="Text Box 224"/>
            <p:cNvSpPr txBox="1">
              <a:spLocks noChangeArrowheads="1"/>
            </p:cNvSpPr>
            <p:nvPr/>
          </p:nvSpPr>
          <p:spPr bwMode="auto">
            <a:xfrm>
              <a:off x="2544" y="2373"/>
              <a:ext cx="240" cy="210"/>
            </a:xfrm>
            <a:prstGeom prst="rect">
              <a:avLst/>
            </a:prstGeom>
            <a:solidFill>
              <a:srgbClr val="E4F2FC"/>
            </a:solidFill>
            <a:ln w="2857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N</a:t>
              </a:r>
              <a:endParaRPr lang="en-GB" sz="1400"/>
            </a:p>
          </p:txBody>
        </p:sp>
      </p:grpSp>
      <p:grpSp>
        <p:nvGrpSpPr>
          <p:cNvPr id="9" name="Group 225"/>
          <p:cNvGrpSpPr>
            <a:grpSpLocks/>
          </p:cNvGrpSpPr>
          <p:nvPr/>
        </p:nvGrpSpPr>
        <p:grpSpPr bwMode="auto">
          <a:xfrm>
            <a:off x="5391150" y="3073400"/>
            <a:ext cx="2286000" cy="1533525"/>
            <a:chOff x="3168" y="1104"/>
            <a:chExt cx="1440" cy="966"/>
          </a:xfrm>
        </p:grpSpPr>
        <p:sp>
          <p:nvSpPr>
            <p:cNvPr id="79920" name="Text Box 226"/>
            <p:cNvSpPr txBox="1">
              <a:spLocks noChangeArrowheads="1"/>
            </p:cNvSpPr>
            <p:nvPr/>
          </p:nvSpPr>
          <p:spPr bwMode="auto">
            <a:xfrm>
              <a:off x="3168" y="110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A</a:t>
              </a:r>
              <a:endParaRPr lang="en-GB" sz="1400"/>
            </a:p>
          </p:txBody>
        </p:sp>
        <p:sp>
          <p:nvSpPr>
            <p:cNvPr id="79921" name="Text Box 227"/>
            <p:cNvSpPr txBox="1">
              <a:spLocks noChangeArrowheads="1"/>
            </p:cNvSpPr>
            <p:nvPr/>
          </p:nvSpPr>
          <p:spPr bwMode="auto">
            <a:xfrm>
              <a:off x="3408" y="110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B</a:t>
              </a:r>
              <a:endParaRPr lang="en-GB" sz="1400"/>
            </a:p>
          </p:txBody>
        </p:sp>
        <p:sp>
          <p:nvSpPr>
            <p:cNvPr id="79922" name="Text Box 228"/>
            <p:cNvSpPr txBox="1">
              <a:spLocks noChangeArrowheads="1"/>
            </p:cNvSpPr>
            <p:nvPr/>
          </p:nvSpPr>
          <p:spPr bwMode="auto">
            <a:xfrm>
              <a:off x="3648" y="110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C</a:t>
              </a:r>
              <a:endParaRPr lang="en-GB" sz="1400"/>
            </a:p>
          </p:txBody>
        </p:sp>
        <p:sp>
          <p:nvSpPr>
            <p:cNvPr id="79923" name="Text Box 229"/>
            <p:cNvSpPr txBox="1">
              <a:spLocks noChangeArrowheads="1"/>
            </p:cNvSpPr>
            <p:nvPr/>
          </p:nvSpPr>
          <p:spPr bwMode="auto">
            <a:xfrm>
              <a:off x="3888" y="110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D</a:t>
              </a:r>
              <a:endParaRPr lang="en-GB" sz="1400"/>
            </a:p>
          </p:txBody>
        </p:sp>
        <p:sp>
          <p:nvSpPr>
            <p:cNvPr id="79924" name="Text Box 230"/>
            <p:cNvSpPr txBox="1">
              <a:spLocks noChangeArrowheads="1"/>
            </p:cNvSpPr>
            <p:nvPr/>
          </p:nvSpPr>
          <p:spPr bwMode="auto">
            <a:xfrm>
              <a:off x="4128" y="110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E</a:t>
              </a:r>
              <a:endParaRPr lang="en-GB" sz="1400"/>
            </a:p>
          </p:txBody>
        </p:sp>
        <p:sp>
          <p:nvSpPr>
            <p:cNvPr id="79925" name="Text Box 231"/>
            <p:cNvSpPr txBox="1">
              <a:spLocks noChangeArrowheads="1"/>
            </p:cNvSpPr>
            <p:nvPr/>
          </p:nvSpPr>
          <p:spPr bwMode="auto">
            <a:xfrm>
              <a:off x="4368" y="110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F</a:t>
              </a:r>
              <a:endParaRPr lang="en-GB" sz="1400"/>
            </a:p>
          </p:txBody>
        </p:sp>
        <p:sp>
          <p:nvSpPr>
            <p:cNvPr id="79926" name="Text Box 232"/>
            <p:cNvSpPr txBox="1">
              <a:spLocks noChangeArrowheads="1"/>
            </p:cNvSpPr>
            <p:nvPr/>
          </p:nvSpPr>
          <p:spPr bwMode="auto">
            <a:xfrm>
              <a:off x="3168" y="129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G</a:t>
              </a:r>
              <a:endParaRPr lang="en-GB" sz="1400"/>
            </a:p>
          </p:txBody>
        </p:sp>
        <p:sp>
          <p:nvSpPr>
            <p:cNvPr id="79927" name="Text Box 233"/>
            <p:cNvSpPr txBox="1">
              <a:spLocks noChangeArrowheads="1"/>
            </p:cNvSpPr>
            <p:nvPr/>
          </p:nvSpPr>
          <p:spPr bwMode="auto">
            <a:xfrm>
              <a:off x="3408" y="129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H</a:t>
              </a:r>
              <a:endParaRPr lang="en-GB" sz="1400"/>
            </a:p>
          </p:txBody>
        </p:sp>
        <p:sp>
          <p:nvSpPr>
            <p:cNvPr id="79928" name="Text Box 234"/>
            <p:cNvSpPr txBox="1">
              <a:spLocks noChangeArrowheads="1"/>
            </p:cNvSpPr>
            <p:nvPr/>
          </p:nvSpPr>
          <p:spPr bwMode="auto">
            <a:xfrm>
              <a:off x="3648" y="129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I</a:t>
              </a:r>
              <a:endParaRPr lang="en-GB" sz="1400"/>
            </a:p>
          </p:txBody>
        </p:sp>
        <p:sp>
          <p:nvSpPr>
            <p:cNvPr id="79929" name="Text Box 235"/>
            <p:cNvSpPr txBox="1">
              <a:spLocks noChangeArrowheads="1"/>
            </p:cNvSpPr>
            <p:nvPr/>
          </p:nvSpPr>
          <p:spPr bwMode="auto">
            <a:xfrm>
              <a:off x="3888" y="129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J</a:t>
              </a:r>
              <a:endParaRPr lang="en-GB" sz="1400"/>
            </a:p>
          </p:txBody>
        </p:sp>
        <p:sp>
          <p:nvSpPr>
            <p:cNvPr id="79930" name="Text Box 236"/>
            <p:cNvSpPr txBox="1">
              <a:spLocks noChangeArrowheads="1"/>
            </p:cNvSpPr>
            <p:nvPr/>
          </p:nvSpPr>
          <p:spPr bwMode="auto">
            <a:xfrm>
              <a:off x="4128" y="129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K</a:t>
              </a:r>
              <a:endParaRPr lang="en-GB" sz="1400"/>
            </a:p>
          </p:txBody>
        </p:sp>
        <p:sp>
          <p:nvSpPr>
            <p:cNvPr id="79931" name="Text Box 237"/>
            <p:cNvSpPr txBox="1">
              <a:spLocks noChangeArrowheads="1"/>
            </p:cNvSpPr>
            <p:nvPr/>
          </p:nvSpPr>
          <p:spPr bwMode="auto">
            <a:xfrm>
              <a:off x="4368" y="129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L</a:t>
              </a:r>
              <a:endParaRPr lang="en-GB" sz="1400"/>
            </a:p>
          </p:txBody>
        </p:sp>
        <p:sp>
          <p:nvSpPr>
            <p:cNvPr id="79932" name="Text Box 238"/>
            <p:cNvSpPr txBox="1">
              <a:spLocks noChangeArrowheads="1"/>
            </p:cNvSpPr>
            <p:nvPr/>
          </p:nvSpPr>
          <p:spPr bwMode="auto">
            <a:xfrm>
              <a:off x="3168" y="148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M</a:t>
              </a:r>
              <a:endParaRPr lang="en-GB" sz="1400"/>
            </a:p>
          </p:txBody>
        </p:sp>
        <p:sp>
          <p:nvSpPr>
            <p:cNvPr id="79933" name="Text Box 239"/>
            <p:cNvSpPr txBox="1">
              <a:spLocks noChangeArrowheads="1"/>
            </p:cNvSpPr>
            <p:nvPr/>
          </p:nvSpPr>
          <p:spPr bwMode="auto">
            <a:xfrm>
              <a:off x="3408" y="148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N</a:t>
              </a:r>
              <a:endParaRPr lang="en-GB" sz="1400"/>
            </a:p>
          </p:txBody>
        </p:sp>
        <p:sp>
          <p:nvSpPr>
            <p:cNvPr id="79934" name="Text Box 240"/>
            <p:cNvSpPr txBox="1">
              <a:spLocks noChangeArrowheads="1"/>
            </p:cNvSpPr>
            <p:nvPr/>
          </p:nvSpPr>
          <p:spPr bwMode="auto">
            <a:xfrm>
              <a:off x="3888" y="148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P</a:t>
              </a:r>
              <a:endParaRPr lang="en-GB" sz="1400"/>
            </a:p>
          </p:txBody>
        </p:sp>
        <p:sp>
          <p:nvSpPr>
            <p:cNvPr id="79935" name="Text Box 241"/>
            <p:cNvSpPr txBox="1">
              <a:spLocks noChangeArrowheads="1"/>
            </p:cNvSpPr>
            <p:nvPr/>
          </p:nvSpPr>
          <p:spPr bwMode="auto">
            <a:xfrm>
              <a:off x="4128" y="148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Q</a:t>
              </a:r>
              <a:endParaRPr lang="en-GB" sz="1400"/>
            </a:p>
          </p:txBody>
        </p:sp>
        <p:sp>
          <p:nvSpPr>
            <p:cNvPr id="79936" name="Text Box 242"/>
            <p:cNvSpPr txBox="1">
              <a:spLocks noChangeArrowheads="1"/>
            </p:cNvSpPr>
            <p:nvPr/>
          </p:nvSpPr>
          <p:spPr bwMode="auto">
            <a:xfrm>
              <a:off x="4368" y="148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R</a:t>
              </a:r>
              <a:endParaRPr lang="en-GB" sz="1400"/>
            </a:p>
          </p:txBody>
        </p:sp>
        <p:sp>
          <p:nvSpPr>
            <p:cNvPr id="79937" name="Text Box 243"/>
            <p:cNvSpPr txBox="1">
              <a:spLocks noChangeArrowheads="1"/>
            </p:cNvSpPr>
            <p:nvPr/>
          </p:nvSpPr>
          <p:spPr bwMode="auto">
            <a:xfrm>
              <a:off x="3168" y="168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S</a:t>
              </a:r>
              <a:endParaRPr lang="en-GB" sz="1400"/>
            </a:p>
          </p:txBody>
        </p:sp>
        <p:sp>
          <p:nvSpPr>
            <p:cNvPr id="79938" name="Text Box 244"/>
            <p:cNvSpPr txBox="1">
              <a:spLocks noChangeArrowheads="1"/>
            </p:cNvSpPr>
            <p:nvPr/>
          </p:nvSpPr>
          <p:spPr bwMode="auto">
            <a:xfrm>
              <a:off x="3408" y="168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T</a:t>
              </a:r>
              <a:endParaRPr lang="en-GB" sz="1400"/>
            </a:p>
          </p:txBody>
        </p:sp>
        <p:sp>
          <p:nvSpPr>
            <p:cNvPr id="79939" name="Text Box 245"/>
            <p:cNvSpPr txBox="1">
              <a:spLocks noChangeArrowheads="1"/>
            </p:cNvSpPr>
            <p:nvPr/>
          </p:nvSpPr>
          <p:spPr bwMode="auto">
            <a:xfrm>
              <a:off x="3648" y="168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U</a:t>
              </a:r>
              <a:endParaRPr lang="en-GB" sz="1400"/>
            </a:p>
          </p:txBody>
        </p:sp>
        <p:sp>
          <p:nvSpPr>
            <p:cNvPr id="79940" name="Text Box 246"/>
            <p:cNvSpPr txBox="1">
              <a:spLocks noChangeArrowheads="1"/>
            </p:cNvSpPr>
            <p:nvPr/>
          </p:nvSpPr>
          <p:spPr bwMode="auto">
            <a:xfrm>
              <a:off x="3888" y="168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V</a:t>
              </a:r>
              <a:endParaRPr lang="en-GB" sz="1400"/>
            </a:p>
          </p:txBody>
        </p:sp>
        <p:sp>
          <p:nvSpPr>
            <p:cNvPr id="79941" name="Text Box 247"/>
            <p:cNvSpPr txBox="1">
              <a:spLocks noChangeArrowheads="1"/>
            </p:cNvSpPr>
            <p:nvPr/>
          </p:nvSpPr>
          <p:spPr bwMode="auto">
            <a:xfrm>
              <a:off x="4128" y="168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W</a:t>
              </a:r>
              <a:endParaRPr lang="en-GB" sz="1400"/>
            </a:p>
          </p:txBody>
        </p:sp>
        <p:sp>
          <p:nvSpPr>
            <p:cNvPr id="79942" name="Text Box 248"/>
            <p:cNvSpPr txBox="1">
              <a:spLocks noChangeArrowheads="1"/>
            </p:cNvSpPr>
            <p:nvPr/>
          </p:nvSpPr>
          <p:spPr bwMode="auto">
            <a:xfrm>
              <a:off x="4368" y="168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X</a:t>
              </a:r>
              <a:endParaRPr lang="en-GB" sz="1400"/>
            </a:p>
          </p:txBody>
        </p:sp>
        <p:sp>
          <p:nvSpPr>
            <p:cNvPr id="79943" name="Text Box 249"/>
            <p:cNvSpPr txBox="1">
              <a:spLocks noChangeArrowheads="1"/>
            </p:cNvSpPr>
            <p:nvPr/>
          </p:nvSpPr>
          <p:spPr bwMode="auto">
            <a:xfrm>
              <a:off x="3168" y="187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Y</a:t>
              </a:r>
              <a:endParaRPr lang="en-GB" sz="1400"/>
            </a:p>
          </p:txBody>
        </p:sp>
        <p:sp>
          <p:nvSpPr>
            <p:cNvPr id="79944" name="Text Box 250"/>
            <p:cNvSpPr txBox="1">
              <a:spLocks noChangeArrowheads="1"/>
            </p:cNvSpPr>
            <p:nvPr/>
          </p:nvSpPr>
          <p:spPr bwMode="auto">
            <a:xfrm>
              <a:off x="3408" y="187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Z</a:t>
              </a:r>
              <a:endParaRPr lang="en-GB" sz="1400"/>
            </a:p>
          </p:txBody>
        </p:sp>
        <p:sp>
          <p:nvSpPr>
            <p:cNvPr id="79945" name="Text Box 251"/>
            <p:cNvSpPr txBox="1">
              <a:spLocks noChangeArrowheads="1"/>
            </p:cNvSpPr>
            <p:nvPr/>
          </p:nvSpPr>
          <p:spPr bwMode="auto">
            <a:xfrm>
              <a:off x="3648" y="187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_</a:t>
              </a:r>
              <a:endParaRPr lang="en-GB" sz="1400"/>
            </a:p>
          </p:txBody>
        </p:sp>
        <p:sp>
          <p:nvSpPr>
            <p:cNvPr id="79946" name="Text Box 252"/>
            <p:cNvSpPr txBox="1">
              <a:spLocks noChangeArrowheads="1"/>
            </p:cNvSpPr>
            <p:nvPr/>
          </p:nvSpPr>
          <p:spPr bwMode="auto">
            <a:xfrm>
              <a:off x="3888" y="187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a:t>
              </a:r>
              <a:endParaRPr lang="en-GB" sz="1400"/>
            </a:p>
          </p:txBody>
        </p:sp>
        <p:sp>
          <p:nvSpPr>
            <p:cNvPr id="79947" name="Text Box 253"/>
            <p:cNvSpPr txBox="1">
              <a:spLocks noChangeArrowheads="1"/>
            </p:cNvSpPr>
            <p:nvPr/>
          </p:nvSpPr>
          <p:spPr bwMode="auto">
            <a:xfrm>
              <a:off x="4128" y="187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a:t>
              </a:r>
              <a:endParaRPr lang="en-GB" sz="1400"/>
            </a:p>
          </p:txBody>
        </p:sp>
        <p:sp>
          <p:nvSpPr>
            <p:cNvPr id="79948" name="Text Box 254"/>
            <p:cNvSpPr txBox="1">
              <a:spLocks noChangeArrowheads="1"/>
            </p:cNvSpPr>
            <p:nvPr/>
          </p:nvSpPr>
          <p:spPr bwMode="auto">
            <a:xfrm>
              <a:off x="4368" y="187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a:t>
              </a:r>
              <a:endParaRPr lang="en-GB" sz="1400"/>
            </a:p>
          </p:txBody>
        </p:sp>
        <p:sp>
          <p:nvSpPr>
            <p:cNvPr id="79949" name="Text Box 255"/>
            <p:cNvSpPr txBox="1">
              <a:spLocks noChangeArrowheads="1"/>
            </p:cNvSpPr>
            <p:nvPr/>
          </p:nvSpPr>
          <p:spPr bwMode="auto">
            <a:xfrm>
              <a:off x="3648" y="1488"/>
              <a:ext cx="240" cy="210"/>
            </a:xfrm>
            <a:prstGeom prst="rect">
              <a:avLst/>
            </a:prstGeom>
            <a:solidFill>
              <a:srgbClr val="E4F2FC"/>
            </a:solidFill>
            <a:ln w="2857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O</a:t>
              </a:r>
              <a:endParaRPr lang="en-GB" sz="1400"/>
            </a:p>
          </p:txBody>
        </p:sp>
      </p:grpSp>
      <p:grpSp>
        <p:nvGrpSpPr>
          <p:cNvPr id="10" name="Group 256"/>
          <p:cNvGrpSpPr>
            <a:grpSpLocks/>
          </p:cNvGrpSpPr>
          <p:nvPr/>
        </p:nvGrpSpPr>
        <p:grpSpPr bwMode="auto">
          <a:xfrm>
            <a:off x="5391150" y="3073400"/>
            <a:ext cx="2286000" cy="1533525"/>
            <a:chOff x="3600" y="3072"/>
            <a:chExt cx="1440" cy="966"/>
          </a:xfrm>
        </p:grpSpPr>
        <p:sp>
          <p:nvSpPr>
            <p:cNvPr id="79890" name="Text Box 257"/>
            <p:cNvSpPr txBox="1">
              <a:spLocks noChangeArrowheads="1"/>
            </p:cNvSpPr>
            <p:nvPr/>
          </p:nvSpPr>
          <p:spPr bwMode="auto">
            <a:xfrm>
              <a:off x="3600" y="307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A</a:t>
              </a:r>
              <a:endParaRPr lang="en-GB" sz="1400"/>
            </a:p>
          </p:txBody>
        </p:sp>
        <p:sp>
          <p:nvSpPr>
            <p:cNvPr id="79891" name="Text Box 258"/>
            <p:cNvSpPr txBox="1">
              <a:spLocks noChangeArrowheads="1"/>
            </p:cNvSpPr>
            <p:nvPr/>
          </p:nvSpPr>
          <p:spPr bwMode="auto">
            <a:xfrm>
              <a:off x="3840" y="307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B</a:t>
              </a:r>
              <a:endParaRPr lang="en-GB" sz="1400"/>
            </a:p>
          </p:txBody>
        </p:sp>
        <p:sp>
          <p:nvSpPr>
            <p:cNvPr id="79892" name="Text Box 259"/>
            <p:cNvSpPr txBox="1">
              <a:spLocks noChangeArrowheads="1"/>
            </p:cNvSpPr>
            <p:nvPr/>
          </p:nvSpPr>
          <p:spPr bwMode="auto">
            <a:xfrm>
              <a:off x="4080" y="307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C</a:t>
              </a:r>
              <a:endParaRPr lang="en-GB" sz="1400"/>
            </a:p>
          </p:txBody>
        </p:sp>
        <p:sp>
          <p:nvSpPr>
            <p:cNvPr id="79893" name="Text Box 260"/>
            <p:cNvSpPr txBox="1">
              <a:spLocks noChangeArrowheads="1"/>
            </p:cNvSpPr>
            <p:nvPr/>
          </p:nvSpPr>
          <p:spPr bwMode="auto">
            <a:xfrm>
              <a:off x="4320" y="307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D</a:t>
              </a:r>
              <a:endParaRPr lang="en-GB" sz="1400"/>
            </a:p>
          </p:txBody>
        </p:sp>
        <p:sp>
          <p:nvSpPr>
            <p:cNvPr id="79894" name="Text Box 261"/>
            <p:cNvSpPr txBox="1">
              <a:spLocks noChangeArrowheads="1"/>
            </p:cNvSpPr>
            <p:nvPr/>
          </p:nvSpPr>
          <p:spPr bwMode="auto">
            <a:xfrm>
              <a:off x="4560" y="307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E</a:t>
              </a:r>
              <a:endParaRPr lang="en-GB" sz="1400"/>
            </a:p>
          </p:txBody>
        </p:sp>
        <p:sp>
          <p:nvSpPr>
            <p:cNvPr id="79895" name="Text Box 262"/>
            <p:cNvSpPr txBox="1">
              <a:spLocks noChangeArrowheads="1"/>
            </p:cNvSpPr>
            <p:nvPr/>
          </p:nvSpPr>
          <p:spPr bwMode="auto">
            <a:xfrm>
              <a:off x="4800" y="3072"/>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F</a:t>
              </a:r>
              <a:endParaRPr lang="en-GB" sz="1400"/>
            </a:p>
          </p:txBody>
        </p:sp>
        <p:sp>
          <p:nvSpPr>
            <p:cNvPr id="79896" name="Text Box 263"/>
            <p:cNvSpPr txBox="1">
              <a:spLocks noChangeArrowheads="1"/>
            </p:cNvSpPr>
            <p:nvPr/>
          </p:nvSpPr>
          <p:spPr bwMode="auto">
            <a:xfrm>
              <a:off x="3600" y="326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G</a:t>
              </a:r>
              <a:endParaRPr lang="en-GB" sz="1400"/>
            </a:p>
          </p:txBody>
        </p:sp>
        <p:sp>
          <p:nvSpPr>
            <p:cNvPr id="79897" name="Text Box 264"/>
            <p:cNvSpPr txBox="1">
              <a:spLocks noChangeArrowheads="1"/>
            </p:cNvSpPr>
            <p:nvPr/>
          </p:nvSpPr>
          <p:spPr bwMode="auto">
            <a:xfrm>
              <a:off x="3840" y="326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H</a:t>
              </a:r>
              <a:endParaRPr lang="en-GB" sz="1400"/>
            </a:p>
          </p:txBody>
        </p:sp>
        <p:sp>
          <p:nvSpPr>
            <p:cNvPr id="79898" name="Text Box 265"/>
            <p:cNvSpPr txBox="1">
              <a:spLocks noChangeArrowheads="1"/>
            </p:cNvSpPr>
            <p:nvPr/>
          </p:nvSpPr>
          <p:spPr bwMode="auto">
            <a:xfrm>
              <a:off x="4080" y="326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I</a:t>
              </a:r>
              <a:endParaRPr lang="en-GB" sz="1400"/>
            </a:p>
          </p:txBody>
        </p:sp>
        <p:sp>
          <p:nvSpPr>
            <p:cNvPr id="79899" name="Text Box 266"/>
            <p:cNvSpPr txBox="1">
              <a:spLocks noChangeArrowheads="1"/>
            </p:cNvSpPr>
            <p:nvPr/>
          </p:nvSpPr>
          <p:spPr bwMode="auto">
            <a:xfrm>
              <a:off x="4320" y="326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J</a:t>
              </a:r>
              <a:endParaRPr lang="en-GB" sz="1400"/>
            </a:p>
          </p:txBody>
        </p:sp>
        <p:sp>
          <p:nvSpPr>
            <p:cNvPr id="79900" name="Text Box 267"/>
            <p:cNvSpPr txBox="1">
              <a:spLocks noChangeArrowheads="1"/>
            </p:cNvSpPr>
            <p:nvPr/>
          </p:nvSpPr>
          <p:spPr bwMode="auto">
            <a:xfrm>
              <a:off x="4560" y="326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K</a:t>
              </a:r>
              <a:endParaRPr lang="en-GB" sz="1400"/>
            </a:p>
          </p:txBody>
        </p:sp>
        <p:sp>
          <p:nvSpPr>
            <p:cNvPr id="79901" name="Text Box 268"/>
            <p:cNvSpPr txBox="1">
              <a:spLocks noChangeArrowheads="1"/>
            </p:cNvSpPr>
            <p:nvPr/>
          </p:nvSpPr>
          <p:spPr bwMode="auto">
            <a:xfrm>
              <a:off x="4800" y="3264"/>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L</a:t>
              </a:r>
              <a:endParaRPr lang="en-GB" sz="1400"/>
            </a:p>
          </p:txBody>
        </p:sp>
        <p:sp>
          <p:nvSpPr>
            <p:cNvPr id="79902" name="Text Box 269"/>
            <p:cNvSpPr txBox="1">
              <a:spLocks noChangeArrowheads="1"/>
            </p:cNvSpPr>
            <p:nvPr/>
          </p:nvSpPr>
          <p:spPr bwMode="auto">
            <a:xfrm>
              <a:off x="3600" y="345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M</a:t>
              </a:r>
              <a:endParaRPr lang="en-GB" sz="1400"/>
            </a:p>
          </p:txBody>
        </p:sp>
        <p:sp>
          <p:nvSpPr>
            <p:cNvPr id="79903" name="Text Box 270"/>
            <p:cNvSpPr txBox="1">
              <a:spLocks noChangeArrowheads="1"/>
            </p:cNvSpPr>
            <p:nvPr/>
          </p:nvSpPr>
          <p:spPr bwMode="auto">
            <a:xfrm>
              <a:off x="3840" y="345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N</a:t>
              </a:r>
              <a:endParaRPr lang="en-GB" sz="1400"/>
            </a:p>
          </p:txBody>
        </p:sp>
        <p:sp>
          <p:nvSpPr>
            <p:cNvPr id="79904" name="Text Box 271"/>
            <p:cNvSpPr txBox="1">
              <a:spLocks noChangeArrowheads="1"/>
            </p:cNvSpPr>
            <p:nvPr/>
          </p:nvSpPr>
          <p:spPr bwMode="auto">
            <a:xfrm>
              <a:off x="4560" y="345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Q</a:t>
              </a:r>
              <a:endParaRPr lang="en-GB" sz="1400"/>
            </a:p>
          </p:txBody>
        </p:sp>
        <p:sp>
          <p:nvSpPr>
            <p:cNvPr id="79905" name="Text Box 272"/>
            <p:cNvSpPr txBox="1">
              <a:spLocks noChangeArrowheads="1"/>
            </p:cNvSpPr>
            <p:nvPr/>
          </p:nvSpPr>
          <p:spPr bwMode="auto">
            <a:xfrm>
              <a:off x="4800" y="345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R</a:t>
              </a:r>
              <a:endParaRPr lang="en-GB" sz="1400"/>
            </a:p>
          </p:txBody>
        </p:sp>
        <p:sp>
          <p:nvSpPr>
            <p:cNvPr id="79906" name="Text Box 273"/>
            <p:cNvSpPr txBox="1">
              <a:spLocks noChangeArrowheads="1"/>
            </p:cNvSpPr>
            <p:nvPr/>
          </p:nvSpPr>
          <p:spPr bwMode="auto">
            <a:xfrm>
              <a:off x="3600" y="364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S</a:t>
              </a:r>
              <a:endParaRPr lang="en-GB" sz="1400"/>
            </a:p>
          </p:txBody>
        </p:sp>
        <p:sp>
          <p:nvSpPr>
            <p:cNvPr id="79907" name="Text Box 274"/>
            <p:cNvSpPr txBox="1">
              <a:spLocks noChangeArrowheads="1"/>
            </p:cNvSpPr>
            <p:nvPr/>
          </p:nvSpPr>
          <p:spPr bwMode="auto">
            <a:xfrm>
              <a:off x="3840" y="364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T</a:t>
              </a:r>
              <a:endParaRPr lang="en-GB" sz="1400"/>
            </a:p>
          </p:txBody>
        </p:sp>
        <p:sp>
          <p:nvSpPr>
            <p:cNvPr id="79908" name="Text Box 275"/>
            <p:cNvSpPr txBox="1">
              <a:spLocks noChangeArrowheads="1"/>
            </p:cNvSpPr>
            <p:nvPr/>
          </p:nvSpPr>
          <p:spPr bwMode="auto">
            <a:xfrm>
              <a:off x="4080" y="364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U</a:t>
              </a:r>
              <a:endParaRPr lang="en-GB" sz="1400"/>
            </a:p>
          </p:txBody>
        </p:sp>
        <p:sp>
          <p:nvSpPr>
            <p:cNvPr id="79909" name="Text Box 276"/>
            <p:cNvSpPr txBox="1">
              <a:spLocks noChangeArrowheads="1"/>
            </p:cNvSpPr>
            <p:nvPr/>
          </p:nvSpPr>
          <p:spPr bwMode="auto">
            <a:xfrm>
              <a:off x="4320" y="364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V</a:t>
              </a:r>
              <a:endParaRPr lang="en-GB" sz="1400"/>
            </a:p>
          </p:txBody>
        </p:sp>
        <p:sp>
          <p:nvSpPr>
            <p:cNvPr id="79910" name="Text Box 277"/>
            <p:cNvSpPr txBox="1">
              <a:spLocks noChangeArrowheads="1"/>
            </p:cNvSpPr>
            <p:nvPr/>
          </p:nvSpPr>
          <p:spPr bwMode="auto">
            <a:xfrm>
              <a:off x="4560" y="364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W</a:t>
              </a:r>
              <a:endParaRPr lang="en-GB" sz="1400"/>
            </a:p>
          </p:txBody>
        </p:sp>
        <p:sp>
          <p:nvSpPr>
            <p:cNvPr id="79911" name="Text Box 278"/>
            <p:cNvSpPr txBox="1">
              <a:spLocks noChangeArrowheads="1"/>
            </p:cNvSpPr>
            <p:nvPr/>
          </p:nvSpPr>
          <p:spPr bwMode="auto">
            <a:xfrm>
              <a:off x="4800" y="3648"/>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X</a:t>
              </a:r>
              <a:endParaRPr lang="en-GB" sz="1400"/>
            </a:p>
          </p:txBody>
        </p:sp>
        <p:sp>
          <p:nvSpPr>
            <p:cNvPr id="79912" name="Text Box 279"/>
            <p:cNvSpPr txBox="1">
              <a:spLocks noChangeArrowheads="1"/>
            </p:cNvSpPr>
            <p:nvPr/>
          </p:nvSpPr>
          <p:spPr bwMode="auto">
            <a:xfrm>
              <a:off x="3600" y="384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Y</a:t>
              </a:r>
              <a:endParaRPr lang="en-GB" sz="1400"/>
            </a:p>
          </p:txBody>
        </p:sp>
        <p:sp>
          <p:nvSpPr>
            <p:cNvPr id="79913" name="Text Box 280"/>
            <p:cNvSpPr txBox="1">
              <a:spLocks noChangeArrowheads="1"/>
            </p:cNvSpPr>
            <p:nvPr/>
          </p:nvSpPr>
          <p:spPr bwMode="auto">
            <a:xfrm>
              <a:off x="3840" y="384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Z</a:t>
              </a:r>
              <a:endParaRPr lang="en-GB" sz="1400"/>
            </a:p>
          </p:txBody>
        </p:sp>
        <p:sp>
          <p:nvSpPr>
            <p:cNvPr id="79914" name="Text Box 281"/>
            <p:cNvSpPr txBox="1">
              <a:spLocks noChangeArrowheads="1"/>
            </p:cNvSpPr>
            <p:nvPr/>
          </p:nvSpPr>
          <p:spPr bwMode="auto">
            <a:xfrm>
              <a:off x="4080" y="384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dirty="0" smtClean="0">
                  <a:latin typeface="Arial"/>
                  <a:ea typeface="Wingdings"/>
                  <a:cs typeface="Arial"/>
                  <a:sym typeface="Wingdings"/>
                </a:rPr>
                <a:t>_</a:t>
              </a:r>
              <a:endParaRPr lang="en-GB" sz="1400" dirty="0">
                <a:latin typeface="Arial"/>
                <a:cs typeface="Arial"/>
              </a:endParaRPr>
            </a:p>
          </p:txBody>
        </p:sp>
        <p:sp>
          <p:nvSpPr>
            <p:cNvPr id="79915" name="Text Box 282"/>
            <p:cNvSpPr txBox="1">
              <a:spLocks noChangeArrowheads="1"/>
            </p:cNvSpPr>
            <p:nvPr/>
          </p:nvSpPr>
          <p:spPr bwMode="auto">
            <a:xfrm>
              <a:off x="4320" y="384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dirty="0" smtClean="0">
                  <a:latin typeface="Arial"/>
                  <a:ea typeface="Wingdings"/>
                  <a:cs typeface="Arial"/>
                  <a:sym typeface="Wingdings"/>
                </a:rPr>
                <a:t>,</a:t>
              </a:r>
              <a:endParaRPr lang="en-GB" sz="1400" dirty="0">
                <a:latin typeface="Arial"/>
                <a:cs typeface="Arial"/>
              </a:endParaRPr>
            </a:p>
          </p:txBody>
        </p:sp>
        <p:sp>
          <p:nvSpPr>
            <p:cNvPr id="79916" name="Text Box 283"/>
            <p:cNvSpPr txBox="1">
              <a:spLocks noChangeArrowheads="1"/>
            </p:cNvSpPr>
            <p:nvPr/>
          </p:nvSpPr>
          <p:spPr bwMode="auto">
            <a:xfrm>
              <a:off x="4560" y="384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dirty="0" smtClean="0">
                  <a:latin typeface="Arial"/>
                  <a:ea typeface="Wingdings"/>
                  <a:cs typeface="Arial"/>
                  <a:sym typeface="Wingdings"/>
                </a:rPr>
                <a:t>.</a:t>
              </a:r>
              <a:endParaRPr lang="en-GB" sz="1400" dirty="0">
                <a:latin typeface="Arial"/>
                <a:cs typeface="Arial"/>
              </a:endParaRPr>
            </a:p>
          </p:txBody>
        </p:sp>
        <p:sp>
          <p:nvSpPr>
            <p:cNvPr id="79917" name="Text Box 284"/>
            <p:cNvSpPr txBox="1">
              <a:spLocks noChangeArrowheads="1"/>
            </p:cNvSpPr>
            <p:nvPr/>
          </p:nvSpPr>
          <p:spPr bwMode="auto">
            <a:xfrm>
              <a:off x="4800" y="3840"/>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dirty="0" smtClean="0">
                  <a:latin typeface="Arial"/>
                  <a:ea typeface="Wingdings"/>
                  <a:cs typeface="Arial"/>
                  <a:sym typeface="Wingdings"/>
                </a:rPr>
                <a:t>#</a:t>
              </a:r>
              <a:endParaRPr lang="en-GB" sz="1400" dirty="0">
                <a:latin typeface="Arial"/>
                <a:cs typeface="Arial"/>
              </a:endParaRPr>
            </a:p>
          </p:txBody>
        </p:sp>
        <p:sp>
          <p:nvSpPr>
            <p:cNvPr id="79918" name="Text Box 285"/>
            <p:cNvSpPr txBox="1">
              <a:spLocks noChangeArrowheads="1"/>
            </p:cNvSpPr>
            <p:nvPr/>
          </p:nvSpPr>
          <p:spPr bwMode="auto">
            <a:xfrm>
              <a:off x="4080" y="3456"/>
              <a:ext cx="240" cy="198"/>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O</a:t>
              </a:r>
              <a:endParaRPr lang="en-GB" sz="1400"/>
            </a:p>
          </p:txBody>
        </p:sp>
        <p:sp>
          <p:nvSpPr>
            <p:cNvPr id="79919" name="Text Box 286"/>
            <p:cNvSpPr txBox="1">
              <a:spLocks noChangeArrowheads="1"/>
            </p:cNvSpPr>
            <p:nvPr/>
          </p:nvSpPr>
          <p:spPr bwMode="auto">
            <a:xfrm>
              <a:off x="4320" y="3456"/>
              <a:ext cx="240" cy="210"/>
            </a:xfrm>
            <a:prstGeom prst="rect">
              <a:avLst/>
            </a:prstGeom>
            <a:solidFill>
              <a:srgbClr val="E4F2FC"/>
            </a:solidFill>
            <a:ln w="2857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a:t>P</a:t>
              </a:r>
              <a:endParaRPr lang="en-GB" sz="1400"/>
            </a:p>
          </p:txBody>
        </p:sp>
      </p:grpSp>
      <p:pic>
        <p:nvPicPr>
          <p:cNvPr id="79887" name="Picture 3" descr="Yellow Jellybean Swit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2982913"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9888" name="Text Box 5"/>
          <p:cNvSpPr txBox="1">
            <a:spLocks noChangeArrowheads="1"/>
          </p:cNvSpPr>
          <p:nvPr/>
        </p:nvSpPr>
        <p:spPr bwMode="auto">
          <a:xfrm>
            <a:off x="457200" y="3429000"/>
            <a:ext cx="2895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a:latin typeface="Times New Roman" charset="0"/>
              </a:rPr>
              <a:t>Button switch</a:t>
            </a:r>
            <a:endParaRPr lang="en-GB">
              <a:latin typeface="Times New Roman" charset="0"/>
            </a:endParaRPr>
          </a:p>
        </p:txBody>
      </p:sp>
      <p:sp>
        <p:nvSpPr>
          <p:cNvPr id="79889" name="TextBox 289"/>
          <p:cNvSpPr txBox="1">
            <a:spLocks noChangeArrowheads="1"/>
          </p:cNvSpPr>
          <p:nvPr/>
        </p:nvSpPr>
        <p:spPr bwMode="auto">
          <a:xfrm>
            <a:off x="3814763" y="5768975"/>
            <a:ext cx="5329237"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2000" dirty="0"/>
              <a:t>Sometimes these keyboards also include </a:t>
            </a:r>
            <a:br>
              <a:rPr lang="en-US" sz="2000" dirty="0"/>
            </a:br>
            <a:r>
              <a:rPr lang="en-US" sz="2000" dirty="0"/>
              <a:t>up, down, left, right, tab, and ENTER keys.</a:t>
            </a:r>
          </a:p>
        </p:txBody>
      </p:sp>
      <p:grpSp>
        <p:nvGrpSpPr>
          <p:cNvPr id="2" name="Group 1"/>
          <p:cNvGrpSpPr/>
          <p:nvPr/>
        </p:nvGrpSpPr>
        <p:grpSpPr>
          <a:xfrm>
            <a:off x="7391400" y="6511018"/>
            <a:ext cx="1524001" cy="314325"/>
            <a:chOff x="6305550" y="4445000"/>
            <a:chExt cx="1524000" cy="314325"/>
          </a:xfrm>
        </p:grpSpPr>
        <p:sp>
          <p:nvSpPr>
            <p:cNvPr id="290" name="Text Box 281"/>
            <p:cNvSpPr txBox="1">
              <a:spLocks noChangeArrowheads="1"/>
            </p:cNvSpPr>
            <p:nvPr/>
          </p:nvSpPr>
          <p:spPr bwMode="auto">
            <a:xfrm>
              <a:off x="6305550" y="4445000"/>
              <a:ext cx="381000" cy="314325"/>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dirty="0" smtClean="0">
                  <a:latin typeface="Wingdings"/>
                  <a:ea typeface="Wingdings"/>
                  <a:cs typeface="Wingdings"/>
                  <a:sym typeface="Wingdings"/>
                </a:rPr>
                <a:t></a:t>
              </a:r>
              <a:endParaRPr lang="en-GB" sz="1400" dirty="0"/>
            </a:p>
          </p:txBody>
        </p:sp>
        <p:sp>
          <p:nvSpPr>
            <p:cNvPr id="291" name="Text Box 282"/>
            <p:cNvSpPr txBox="1">
              <a:spLocks noChangeArrowheads="1"/>
            </p:cNvSpPr>
            <p:nvPr/>
          </p:nvSpPr>
          <p:spPr bwMode="auto">
            <a:xfrm>
              <a:off x="6686550" y="4445000"/>
              <a:ext cx="381000" cy="314325"/>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dirty="0" smtClean="0">
                  <a:latin typeface="Wingdings"/>
                  <a:ea typeface="Wingdings"/>
                  <a:cs typeface="Wingdings"/>
                  <a:sym typeface="Wingdings"/>
                </a:rPr>
                <a:t></a:t>
              </a:r>
              <a:endParaRPr lang="en-GB" sz="1400" dirty="0"/>
            </a:p>
          </p:txBody>
        </p:sp>
        <p:sp>
          <p:nvSpPr>
            <p:cNvPr id="292" name="Text Box 283"/>
            <p:cNvSpPr txBox="1">
              <a:spLocks noChangeArrowheads="1"/>
            </p:cNvSpPr>
            <p:nvPr/>
          </p:nvSpPr>
          <p:spPr bwMode="auto">
            <a:xfrm>
              <a:off x="7067550" y="4445000"/>
              <a:ext cx="381000" cy="314325"/>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dirty="0" smtClean="0">
                  <a:latin typeface="Wingdings"/>
                  <a:ea typeface="Wingdings"/>
                  <a:cs typeface="Wingdings"/>
                  <a:sym typeface="Wingdings"/>
                </a:rPr>
                <a:t></a:t>
              </a:r>
              <a:endParaRPr lang="en-GB" sz="1400" dirty="0"/>
            </a:p>
          </p:txBody>
        </p:sp>
        <p:sp>
          <p:nvSpPr>
            <p:cNvPr id="293" name="Text Box 284"/>
            <p:cNvSpPr txBox="1">
              <a:spLocks noChangeArrowheads="1"/>
            </p:cNvSpPr>
            <p:nvPr/>
          </p:nvSpPr>
          <p:spPr bwMode="auto">
            <a:xfrm>
              <a:off x="7448550" y="4445000"/>
              <a:ext cx="381000" cy="314325"/>
            </a:xfrm>
            <a:prstGeom prst="rect">
              <a:avLst/>
            </a:prstGeom>
            <a:solidFill>
              <a:schemeClr val="accent1"/>
            </a:solidFill>
            <a:ln w="9525">
              <a:solidFill>
                <a:schemeClr val="tx1"/>
              </a:solidFill>
              <a:miter lim="800000"/>
              <a:headEnd/>
              <a:tailEnd/>
            </a:ln>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400" dirty="0" smtClean="0">
                  <a:latin typeface="Wingdings"/>
                  <a:ea typeface="Wingdings"/>
                  <a:cs typeface="Wingdings"/>
                  <a:sym typeface="Wingdings"/>
                </a:rPr>
                <a:t></a:t>
              </a:r>
              <a:endParaRPr lang="en-GB" sz="1400" dirty="0"/>
            </a:p>
          </p:txBody>
        </p:sp>
      </p:grpSp>
    </p:spTree>
    <p:extLst>
      <p:ext uri="{BB962C8B-B14F-4D97-AF65-F5344CB8AC3E}">
        <p14:creationId xmlns:p14="http://schemas.microsoft.com/office/powerpoint/2010/main" val="3189352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1538"/>
            <a:ext cx="8229600" cy="2034114"/>
          </a:xfrm>
        </p:spPr>
        <p:txBody>
          <a:bodyPr>
            <a:normAutofit fontScale="90000"/>
          </a:bodyPr>
          <a:lstStyle/>
          <a:p>
            <a:r>
              <a:rPr lang="en-US" dirty="0" smtClean="0"/>
              <a:t>View This Video at Home:</a:t>
            </a:r>
            <a:br>
              <a:rPr lang="en-US" dirty="0" smtClean="0"/>
            </a:br>
            <a:r>
              <a:rPr lang="en-US" dirty="0" smtClean="0"/>
              <a:t>“Access </a:t>
            </a:r>
            <a:r>
              <a:rPr lang="en-US" dirty="0"/>
              <a:t>to Technology in the Workplace: In Our Own </a:t>
            </a:r>
            <a:r>
              <a:rPr lang="en-US" dirty="0" smtClean="0"/>
              <a:t>Words”</a:t>
            </a:r>
            <a:endParaRPr lang="en-US" dirty="0"/>
          </a:p>
        </p:txBody>
      </p:sp>
      <p:pic>
        <p:nvPicPr>
          <p:cNvPr id="4" name="Content Placeholder 3">
            <a:hlinkClick r:id="rId2"/>
          </p:cNvPr>
          <p:cNvPicPr>
            <a:picLocks noGrp="1" noChangeAspect="1"/>
          </p:cNvPicPr>
          <p:nvPr>
            <p:ph idx="1"/>
          </p:nvPr>
        </p:nvPicPr>
        <p:blipFill>
          <a:blip r:embed="rId3"/>
          <a:srcRect l="-18031" r="-18031"/>
          <a:stretch>
            <a:fillRect/>
          </a:stretch>
        </p:blipFill>
        <p:spPr>
          <a:xfrm>
            <a:off x="1800085" y="3114138"/>
            <a:ext cx="5013733" cy="2757360"/>
          </a:xfrm>
        </p:spPr>
      </p:pic>
      <p:sp>
        <p:nvSpPr>
          <p:cNvPr id="5" name="TextBox 4"/>
          <p:cNvSpPr txBox="1"/>
          <p:nvPr/>
        </p:nvSpPr>
        <p:spPr>
          <a:xfrm>
            <a:off x="1258957" y="6029739"/>
            <a:ext cx="6105157" cy="646331"/>
          </a:xfrm>
          <a:prstGeom prst="rect">
            <a:avLst/>
          </a:prstGeom>
          <a:noFill/>
        </p:spPr>
        <p:txBody>
          <a:bodyPr wrap="none" rtlCol="0">
            <a:spAutoFit/>
          </a:bodyPr>
          <a:lstStyle/>
          <a:p>
            <a:r>
              <a:rPr lang="en-US" sz="3600" dirty="0">
                <a:hlinkClick r:id="rId2"/>
              </a:rPr>
              <a:t>https://youtu.be/</a:t>
            </a:r>
            <a:r>
              <a:rPr lang="en-US" sz="3600" dirty="0" smtClean="0">
                <a:hlinkClick r:id="rId2"/>
              </a:rPr>
              <a:t>al6ySNNCrhM</a:t>
            </a:r>
            <a:r>
              <a:rPr lang="en-US" sz="3600" dirty="0" smtClean="0"/>
              <a:t> </a:t>
            </a:r>
            <a:endParaRPr lang="en-US" sz="3600" dirty="0"/>
          </a:p>
        </p:txBody>
      </p:sp>
      <p:sp>
        <p:nvSpPr>
          <p:cNvPr id="6" name="TextBox 5"/>
          <p:cNvSpPr txBox="1"/>
          <p:nvPr/>
        </p:nvSpPr>
        <p:spPr>
          <a:xfrm>
            <a:off x="6447726" y="3315210"/>
            <a:ext cx="1685077" cy="2308324"/>
          </a:xfrm>
          <a:prstGeom prst="rect">
            <a:avLst/>
          </a:prstGeom>
          <a:noFill/>
        </p:spPr>
        <p:txBody>
          <a:bodyPr wrap="none" rtlCol="0">
            <a:spAutoFit/>
          </a:bodyPr>
          <a:lstStyle/>
          <a:p>
            <a:r>
              <a:rPr lang="en-US" dirty="0" smtClean="0"/>
              <a:t>13 Minutes</a:t>
            </a:r>
          </a:p>
          <a:p>
            <a:r>
              <a:rPr lang="en-US" dirty="0" smtClean="0"/>
              <a:t/>
            </a:r>
            <a:br>
              <a:rPr lang="en-US" dirty="0" smtClean="0"/>
            </a:br>
            <a:r>
              <a:rPr lang="en-US" dirty="0" smtClean="0"/>
              <a:t>Professionally</a:t>
            </a:r>
          </a:p>
          <a:p>
            <a:r>
              <a:rPr lang="en-US" dirty="0" smtClean="0"/>
              <a:t>Captioned</a:t>
            </a:r>
          </a:p>
          <a:p>
            <a:endParaRPr lang="en-US" dirty="0"/>
          </a:p>
          <a:p>
            <a:r>
              <a:rPr lang="en-US" dirty="0" smtClean="0"/>
              <a:t>Audio</a:t>
            </a:r>
            <a:br>
              <a:rPr lang="en-US" dirty="0" smtClean="0"/>
            </a:br>
            <a:r>
              <a:rPr lang="en-US" dirty="0" smtClean="0"/>
              <a:t>Descriptions </a:t>
            </a:r>
            <a:br>
              <a:rPr lang="en-US" dirty="0" smtClean="0"/>
            </a:br>
            <a:r>
              <a:rPr lang="en-US" dirty="0" smtClean="0"/>
              <a:t>of Visual Details</a:t>
            </a:r>
            <a:endParaRPr lang="en-US" dirty="0"/>
          </a:p>
        </p:txBody>
      </p:sp>
      <p:pic>
        <p:nvPicPr>
          <p:cNvPr id="7" name="Picture 6" descr="Screenshot 2016-01-03 15.22.4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674" y="4217506"/>
            <a:ext cx="337378" cy="277841"/>
          </a:xfrm>
          <a:prstGeom prst="rect">
            <a:avLst/>
          </a:prstGeom>
        </p:spPr>
      </p:pic>
    </p:spTree>
    <p:extLst>
      <p:ext uri="{BB962C8B-B14F-4D97-AF65-F5344CB8AC3E}">
        <p14:creationId xmlns:p14="http://schemas.microsoft.com/office/powerpoint/2010/main" val="3291379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r>
              <a:rPr lang="en-US">
                <a:latin typeface="Arial" charset="0"/>
                <a:cs typeface="Arial" charset="0"/>
              </a:rPr>
              <a:t>Outline</a:t>
            </a:r>
          </a:p>
        </p:txBody>
      </p:sp>
      <p:sp>
        <p:nvSpPr>
          <p:cNvPr id="137219" name="Rectangle 3"/>
          <p:cNvSpPr>
            <a:spLocks noGrp="1" noChangeArrowheads="1"/>
          </p:cNvSpPr>
          <p:nvPr>
            <p:ph type="body" idx="1"/>
          </p:nvPr>
        </p:nvSpPr>
        <p:spPr>
          <a:xfrm>
            <a:off x="304800" y="1981200"/>
            <a:ext cx="8534400" cy="4724400"/>
          </a:xfrm>
        </p:spPr>
        <p:txBody>
          <a:bodyPr/>
          <a:lstStyle/>
          <a:p>
            <a:r>
              <a:rPr lang="en-US" dirty="0">
                <a:latin typeface="Arial" charset="0"/>
                <a:cs typeface="Arial" charset="0"/>
              </a:rPr>
              <a:t>Senses (last time)</a:t>
            </a:r>
          </a:p>
          <a:p>
            <a:r>
              <a:rPr lang="en-US" dirty="0">
                <a:latin typeface="Arial" charset="0"/>
                <a:cs typeface="Arial" charset="0"/>
              </a:rPr>
              <a:t>Motor System</a:t>
            </a:r>
          </a:p>
          <a:p>
            <a:r>
              <a:rPr lang="en-US" dirty="0">
                <a:latin typeface="Arial" charset="0"/>
                <a:cs typeface="Arial" charset="0"/>
              </a:rPr>
              <a:t>Cognitive Abilities</a:t>
            </a:r>
          </a:p>
          <a:p>
            <a:r>
              <a:rPr lang="en-US" dirty="0">
                <a:latin typeface="Arial" charset="0"/>
                <a:cs typeface="Arial" charset="0"/>
              </a:rPr>
              <a:t>How do People with Disabilities Access Computers and the Web?</a:t>
            </a:r>
          </a:p>
          <a:p>
            <a:r>
              <a:rPr lang="en-US" dirty="0">
                <a:latin typeface="Arial" charset="0"/>
                <a:cs typeface="Arial" charset="0"/>
              </a:rPr>
              <a:t>Legal Requirements for Accessibility of Software and Websites</a:t>
            </a:r>
          </a:p>
        </p:txBody>
      </p:sp>
    </p:spTree>
    <p:extLst>
      <p:ext uri="{BB962C8B-B14F-4D97-AF65-F5344CB8AC3E}">
        <p14:creationId xmlns:p14="http://schemas.microsoft.com/office/powerpoint/2010/main" val="22471431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fontAlgn="auto">
              <a:spcAft>
                <a:spcPts val="0"/>
              </a:spcAft>
              <a:defRPr/>
            </a:pPr>
            <a:r>
              <a:rPr lang="en-US">
                <a:latin typeface="Arial" charset="0"/>
                <a:cs typeface="Arial" charset="0"/>
              </a:rPr>
              <a:t>Laws, Legal Requirements</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5706861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792163"/>
            <a:ext cx="9144000" cy="884237"/>
          </a:xfrm>
        </p:spPr>
        <p:txBody>
          <a:bodyPr/>
          <a:lstStyle/>
          <a:p>
            <a:pPr fontAlgn="auto">
              <a:spcAft>
                <a:spcPts val="0"/>
              </a:spcAft>
              <a:defRPr/>
            </a:pPr>
            <a:r>
              <a:rPr lang="en-US">
                <a:latin typeface="Arial" charset="0"/>
                <a:cs typeface="Arial" charset="0"/>
              </a:rPr>
              <a:t>Vocational Rehabilitation Act</a:t>
            </a:r>
          </a:p>
        </p:txBody>
      </p:sp>
      <p:sp>
        <p:nvSpPr>
          <p:cNvPr id="20483" name="Rectangle 3"/>
          <p:cNvSpPr>
            <a:spLocks noGrp="1" noChangeArrowheads="1"/>
          </p:cNvSpPr>
          <p:nvPr>
            <p:ph type="body" idx="1"/>
          </p:nvPr>
        </p:nvSpPr>
        <p:spPr/>
        <p:txBody>
          <a:bodyPr rtlCol="0">
            <a:normAutofit fontScale="77500" lnSpcReduction="20000"/>
          </a:bodyPr>
          <a:lstStyle/>
          <a:p>
            <a:pPr marL="182880" indent="-182880" fontAlgn="auto">
              <a:lnSpc>
                <a:spcPct val="110000"/>
              </a:lnSpc>
              <a:spcAft>
                <a:spcPts val="0"/>
              </a:spcAft>
              <a:buFont typeface="Arial" pitchFamily="34" charset="0"/>
              <a:buChar char="•"/>
              <a:defRPr/>
            </a:pPr>
            <a:r>
              <a:rPr lang="en-US" sz="2800" dirty="0">
                <a:latin typeface="Arial" charset="0"/>
                <a:cs typeface="Arial" charset="0"/>
              </a:rPr>
              <a:t>The VR Act prohibits discrimination on the basis of disability in programs conducted by Federal agencies, in programs receiving Federal financial assistance, in Federal employment, and in the employment practices of Federal contractors. </a:t>
            </a:r>
          </a:p>
          <a:p>
            <a:pPr marL="182880" indent="-182880" fontAlgn="auto">
              <a:lnSpc>
                <a:spcPct val="110000"/>
              </a:lnSpc>
              <a:spcAft>
                <a:spcPts val="0"/>
              </a:spcAft>
              <a:buFont typeface="Arial" pitchFamily="34" charset="0"/>
              <a:buChar char="•"/>
              <a:defRPr/>
            </a:pPr>
            <a:r>
              <a:rPr lang="en-US" sz="2800" dirty="0">
                <a:latin typeface="Arial" charset="0"/>
                <a:cs typeface="Arial" charset="0"/>
              </a:rPr>
              <a:t>Sections 501 and 503 address employment non-discrimination</a:t>
            </a:r>
          </a:p>
          <a:p>
            <a:pPr lvl="1" indent="-182880" fontAlgn="auto">
              <a:lnSpc>
                <a:spcPct val="110000"/>
              </a:lnSpc>
              <a:spcAft>
                <a:spcPts val="0"/>
              </a:spcAft>
              <a:buFont typeface="Arial" pitchFamily="34" charset="0"/>
              <a:buChar char="•"/>
              <a:defRPr/>
            </a:pPr>
            <a:r>
              <a:rPr lang="en-US" sz="2000" dirty="0">
                <a:latin typeface="Arial" charset="0"/>
                <a:ea typeface="Arial" charset="0"/>
                <a:cs typeface="Arial" charset="0"/>
              </a:rPr>
              <a:t>The standards for determining employment discrimination under the Rehabilitation Act are the same as those used in the Americans with Disabilities Act (we</a:t>
            </a:r>
            <a:r>
              <a:rPr lang="ja-JP" altLang="en-US" sz="2000" dirty="0">
                <a:latin typeface="Arial" charset="0"/>
                <a:ea typeface="Arial" charset="0"/>
                <a:cs typeface="Arial" charset="0"/>
              </a:rPr>
              <a:t>’</a:t>
            </a:r>
            <a:r>
              <a:rPr lang="en-US" sz="2000" dirty="0" err="1">
                <a:latin typeface="Arial" charset="0"/>
                <a:ea typeface="Arial" charset="0"/>
                <a:cs typeface="Arial" charset="0"/>
              </a:rPr>
              <a:t>ll</a:t>
            </a:r>
            <a:r>
              <a:rPr lang="en-US" sz="2000" dirty="0">
                <a:latin typeface="Arial" charset="0"/>
                <a:ea typeface="Arial" charset="0"/>
                <a:cs typeface="Arial" charset="0"/>
              </a:rPr>
              <a:t> discuss the ADA later).</a:t>
            </a:r>
          </a:p>
          <a:p>
            <a:pPr marL="182880" indent="-182880" fontAlgn="auto">
              <a:lnSpc>
                <a:spcPct val="110000"/>
              </a:lnSpc>
              <a:spcAft>
                <a:spcPts val="0"/>
              </a:spcAft>
              <a:buFont typeface="Arial" pitchFamily="34" charset="0"/>
              <a:buChar char="•"/>
              <a:defRPr/>
            </a:pPr>
            <a:r>
              <a:rPr lang="en-US" sz="2800" dirty="0">
                <a:latin typeface="Arial" charset="0"/>
                <a:cs typeface="Arial" charset="0"/>
              </a:rPr>
              <a:t>Section 504 addresses the accessibility of government funded programs.</a:t>
            </a:r>
          </a:p>
          <a:p>
            <a:pPr marL="182880" indent="-182880" fontAlgn="auto">
              <a:lnSpc>
                <a:spcPct val="110000"/>
              </a:lnSpc>
              <a:spcAft>
                <a:spcPts val="0"/>
              </a:spcAft>
              <a:buFont typeface="Arial" pitchFamily="34" charset="0"/>
              <a:buChar char="•"/>
              <a:defRPr/>
            </a:pPr>
            <a:r>
              <a:rPr lang="en-US" sz="2800" dirty="0">
                <a:latin typeface="Arial" charset="0"/>
                <a:cs typeface="Arial" charset="0"/>
              </a:rPr>
              <a:t>Section 508 addresses the accessibility of information technology used by federal agencies.</a:t>
            </a:r>
          </a:p>
        </p:txBody>
      </p:sp>
      <p:sp>
        <p:nvSpPr>
          <p:cNvPr id="35843" name="Text Box 4"/>
          <p:cNvSpPr txBox="1">
            <a:spLocks noChangeArrowheads="1"/>
          </p:cNvSpPr>
          <p:nvPr/>
        </p:nvSpPr>
        <p:spPr bwMode="auto">
          <a:xfrm>
            <a:off x="8318500" y="593725"/>
            <a:ext cx="7493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US" sz="2000" b="1">
                <a:cs typeface="Arial" charset="0"/>
              </a:rPr>
              <a:t>1973</a:t>
            </a:r>
          </a:p>
        </p:txBody>
      </p:sp>
    </p:spTree>
    <p:extLst>
      <p:ext uri="{BB962C8B-B14F-4D97-AF65-F5344CB8AC3E}">
        <p14:creationId xmlns:p14="http://schemas.microsoft.com/office/powerpoint/2010/main" val="22678894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792163"/>
            <a:ext cx="9144000" cy="884237"/>
          </a:xfrm>
        </p:spPr>
        <p:txBody>
          <a:bodyPr/>
          <a:lstStyle/>
          <a:p>
            <a:pPr fontAlgn="auto">
              <a:spcAft>
                <a:spcPts val="0"/>
              </a:spcAft>
              <a:defRPr/>
            </a:pPr>
            <a:r>
              <a:rPr lang="en-US" dirty="0">
                <a:latin typeface="Arial" charset="0"/>
                <a:cs typeface="Arial" charset="0"/>
              </a:rPr>
              <a:t>Vocational Rehabilitation Act</a:t>
            </a:r>
          </a:p>
        </p:txBody>
      </p:sp>
      <p:sp>
        <p:nvSpPr>
          <p:cNvPr id="22531" name="Rectangle 3"/>
          <p:cNvSpPr>
            <a:spLocks noGrp="1" noChangeArrowheads="1"/>
          </p:cNvSpPr>
          <p:nvPr>
            <p:ph type="body" idx="1"/>
          </p:nvPr>
        </p:nvSpPr>
        <p:spPr/>
        <p:txBody>
          <a:bodyPr rtlCol="0">
            <a:normAutofit fontScale="85000" lnSpcReduction="20000"/>
          </a:bodyPr>
          <a:lstStyle/>
          <a:p>
            <a:pPr marL="182880" indent="-182880" fontAlgn="auto">
              <a:lnSpc>
                <a:spcPct val="110000"/>
              </a:lnSpc>
              <a:spcAft>
                <a:spcPts val="0"/>
              </a:spcAft>
              <a:buFontTx/>
              <a:buNone/>
              <a:defRPr/>
            </a:pPr>
            <a:r>
              <a:rPr lang="en-US" sz="2400" b="1" dirty="0">
                <a:latin typeface="Arial" charset="0"/>
                <a:cs typeface="Arial" charset="0"/>
              </a:rPr>
              <a:t>Section 504 of the Act:</a:t>
            </a:r>
          </a:p>
          <a:p>
            <a:pPr marL="182880" indent="-182880" fontAlgn="auto">
              <a:lnSpc>
                <a:spcPct val="110000"/>
              </a:lnSpc>
              <a:spcAft>
                <a:spcPts val="0"/>
              </a:spcAft>
              <a:buFont typeface="Arial" pitchFamily="34" charset="0"/>
              <a:buChar char="•"/>
              <a:defRPr/>
            </a:pPr>
            <a:r>
              <a:rPr lang="ja-JP" altLang="en-US" sz="2400" dirty="0">
                <a:latin typeface="Arial" charset="0"/>
                <a:cs typeface="Arial" charset="0"/>
              </a:rPr>
              <a:t>“</a:t>
            </a:r>
            <a:r>
              <a:rPr lang="en-US" sz="2400" dirty="0">
                <a:latin typeface="Arial" charset="0"/>
                <a:cs typeface="Arial" charset="0"/>
              </a:rPr>
              <a:t>No qualified individual with a disability in the United States shall be excluded from, denied the benefits of, or be subjected to discrimination under</a:t>
            </a:r>
            <a:r>
              <a:rPr lang="ja-JP" altLang="en-US" sz="2400" dirty="0">
                <a:latin typeface="Arial" charset="0"/>
                <a:cs typeface="Arial" charset="0"/>
              </a:rPr>
              <a:t>”</a:t>
            </a:r>
            <a:r>
              <a:rPr lang="en-US" sz="2400" dirty="0">
                <a:latin typeface="Arial" charset="0"/>
                <a:cs typeface="Arial" charset="0"/>
              </a:rPr>
              <a:t> any program or activity that either receives Federal financial assistance or is conducted by any Executive agency or the United States Postal Service.</a:t>
            </a:r>
          </a:p>
          <a:p>
            <a:pPr marL="182880" indent="-182880" fontAlgn="auto">
              <a:lnSpc>
                <a:spcPct val="110000"/>
              </a:lnSpc>
              <a:spcAft>
                <a:spcPts val="0"/>
              </a:spcAft>
              <a:buFont typeface="Arial" pitchFamily="34" charset="0"/>
              <a:buChar char="•"/>
              <a:defRPr/>
            </a:pPr>
            <a:r>
              <a:rPr lang="en-US" sz="2400" dirty="0">
                <a:latin typeface="Arial" charset="0"/>
                <a:cs typeface="Arial" charset="0"/>
              </a:rPr>
              <a:t>Details discussed in the law:</a:t>
            </a:r>
          </a:p>
          <a:p>
            <a:pPr lvl="1" indent="-182880" fontAlgn="auto">
              <a:lnSpc>
                <a:spcPct val="110000"/>
              </a:lnSpc>
              <a:spcAft>
                <a:spcPts val="0"/>
              </a:spcAft>
              <a:buFont typeface="Arial" pitchFamily="34" charset="0"/>
              <a:buChar char="•"/>
              <a:defRPr/>
            </a:pPr>
            <a:r>
              <a:rPr lang="en-US" sz="2000" dirty="0">
                <a:latin typeface="Arial" charset="0"/>
                <a:ea typeface="Arial" charset="0"/>
                <a:cs typeface="Arial" charset="0"/>
              </a:rPr>
              <a:t>reasonable accommodation for </a:t>
            </a:r>
            <a:br>
              <a:rPr lang="en-US" sz="2000" dirty="0">
                <a:latin typeface="Arial" charset="0"/>
                <a:ea typeface="Arial" charset="0"/>
                <a:cs typeface="Arial" charset="0"/>
              </a:rPr>
            </a:br>
            <a:r>
              <a:rPr lang="en-US" sz="2000" dirty="0">
                <a:latin typeface="Arial" charset="0"/>
                <a:ea typeface="Arial" charset="0"/>
                <a:cs typeface="Arial" charset="0"/>
              </a:rPr>
              <a:t>employees with disabilities</a:t>
            </a:r>
          </a:p>
          <a:p>
            <a:pPr lvl="1" indent="-182880" fontAlgn="auto">
              <a:lnSpc>
                <a:spcPct val="110000"/>
              </a:lnSpc>
              <a:spcAft>
                <a:spcPts val="0"/>
              </a:spcAft>
              <a:buFont typeface="Arial" pitchFamily="34" charset="0"/>
              <a:buChar char="•"/>
              <a:defRPr/>
            </a:pPr>
            <a:r>
              <a:rPr lang="en-US" sz="2000" dirty="0">
                <a:latin typeface="Arial" charset="0"/>
                <a:ea typeface="Arial" charset="0"/>
                <a:cs typeface="Arial" charset="0"/>
              </a:rPr>
              <a:t>program accessibility</a:t>
            </a:r>
          </a:p>
          <a:p>
            <a:pPr lvl="1" indent="-182880" fontAlgn="auto">
              <a:lnSpc>
                <a:spcPct val="110000"/>
              </a:lnSpc>
              <a:spcAft>
                <a:spcPts val="0"/>
              </a:spcAft>
              <a:buFont typeface="Arial" pitchFamily="34" charset="0"/>
              <a:buChar char="•"/>
              <a:defRPr/>
            </a:pPr>
            <a:r>
              <a:rPr lang="en-US" sz="2000" dirty="0">
                <a:latin typeface="Arial" charset="0"/>
                <a:ea typeface="Arial" charset="0"/>
                <a:cs typeface="Arial" charset="0"/>
              </a:rPr>
              <a:t>effective communication with people </a:t>
            </a:r>
            <a:br>
              <a:rPr lang="en-US" sz="2000" dirty="0">
                <a:latin typeface="Arial" charset="0"/>
                <a:ea typeface="Arial" charset="0"/>
                <a:cs typeface="Arial" charset="0"/>
              </a:rPr>
            </a:br>
            <a:r>
              <a:rPr lang="en-US" sz="2000" dirty="0">
                <a:latin typeface="Arial" charset="0"/>
                <a:ea typeface="Arial" charset="0"/>
                <a:cs typeface="Arial" charset="0"/>
              </a:rPr>
              <a:t>with hearing or vision disabilities</a:t>
            </a:r>
          </a:p>
          <a:p>
            <a:pPr lvl="1" indent="-182880" fontAlgn="auto">
              <a:lnSpc>
                <a:spcPct val="110000"/>
              </a:lnSpc>
              <a:spcAft>
                <a:spcPts val="0"/>
              </a:spcAft>
              <a:buFont typeface="Arial" pitchFamily="34" charset="0"/>
              <a:buChar char="•"/>
              <a:defRPr/>
            </a:pPr>
            <a:r>
              <a:rPr lang="en-US" sz="2000" dirty="0">
                <a:latin typeface="Arial" charset="0"/>
                <a:ea typeface="Arial" charset="0"/>
                <a:cs typeface="Arial" charset="0"/>
              </a:rPr>
              <a:t>accessible new construction and </a:t>
            </a:r>
            <a:br>
              <a:rPr lang="en-US" sz="2000" dirty="0">
                <a:latin typeface="Arial" charset="0"/>
                <a:ea typeface="Arial" charset="0"/>
                <a:cs typeface="Arial" charset="0"/>
              </a:rPr>
            </a:br>
            <a:r>
              <a:rPr lang="en-US" sz="2000" dirty="0">
                <a:latin typeface="Arial" charset="0"/>
                <a:ea typeface="Arial" charset="0"/>
                <a:cs typeface="Arial" charset="0"/>
              </a:rPr>
              <a:t>alterations of buildings</a:t>
            </a:r>
          </a:p>
        </p:txBody>
      </p:sp>
      <p:sp>
        <p:nvSpPr>
          <p:cNvPr id="37891" name="Text Box 4"/>
          <p:cNvSpPr txBox="1">
            <a:spLocks noChangeArrowheads="1"/>
          </p:cNvSpPr>
          <p:nvPr/>
        </p:nvSpPr>
        <p:spPr bwMode="auto">
          <a:xfrm>
            <a:off x="8318500" y="593725"/>
            <a:ext cx="7493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US" sz="2000" b="1">
                <a:cs typeface="Arial" charset="0"/>
              </a:rPr>
              <a:t>1973</a:t>
            </a:r>
          </a:p>
        </p:txBody>
      </p:sp>
      <p:sp>
        <p:nvSpPr>
          <p:cNvPr id="37892" name="TextBox 4"/>
          <p:cNvSpPr txBox="1">
            <a:spLocks noChangeArrowheads="1"/>
          </p:cNvSpPr>
          <p:nvPr/>
        </p:nvSpPr>
        <p:spPr bwMode="auto">
          <a:xfrm>
            <a:off x="5410200" y="4168775"/>
            <a:ext cx="3733800" cy="230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2400" b="1">
                <a:cs typeface="Arial" charset="0"/>
              </a:rPr>
              <a:t>What if the government-funded agency delivers its services with the aid of software or websites that people use?  They need to be accessible!</a:t>
            </a:r>
          </a:p>
        </p:txBody>
      </p:sp>
    </p:spTree>
    <p:extLst>
      <p:ext uri="{BB962C8B-B14F-4D97-AF65-F5344CB8AC3E}">
        <p14:creationId xmlns:p14="http://schemas.microsoft.com/office/powerpoint/2010/main" val="3739960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3"/>
          <p:cNvSpPr>
            <a:spLocks noGrp="1"/>
          </p:cNvSpPr>
          <p:nvPr>
            <p:ph type="title"/>
          </p:nvPr>
        </p:nvSpPr>
        <p:spPr/>
        <p:txBody>
          <a:bodyPr/>
          <a:lstStyle/>
          <a:p>
            <a:r>
              <a:rPr lang="en-US">
                <a:latin typeface="Arial" charset="0"/>
                <a:cs typeface="Arial" charset="0"/>
              </a:rPr>
              <a:t>Motor Impairments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168583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792163"/>
            <a:ext cx="9144000" cy="884237"/>
          </a:xfrm>
        </p:spPr>
        <p:txBody>
          <a:bodyPr/>
          <a:lstStyle/>
          <a:p>
            <a:pPr fontAlgn="auto">
              <a:spcAft>
                <a:spcPts val="0"/>
              </a:spcAft>
              <a:defRPr/>
            </a:pPr>
            <a:r>
              <a:rPr lang="en-US" dirty="0">
                <a:latin typeface="Arial" charset="0"/>
                <a:cs typeface="Arial" charset="0"/>
              </a:rPr>
              <a:t>Vocational Rehabilitation Act</a:t>
            </a:r>
          </a:p>
        </p:txBody>
      </p:sp>
      <p:sp>
        <p:nvSpPr>
          <p:cNvPr id="23555" name="Rectangle 3"/>
          <p:cNvSpPr>
            <a:spLocks noGrp="1" noChangeArrowheads="1"/>
          </p:cNvSpPr>
          <p:nvPr>
            <p:ph type="body" idx="1"/>
          </p:nvPr>
        </p:nvSpPr>
        <p:spPr>
          <a:xfrm>
            <a:off x="457200" y="1600200"/>
            <a:ext cx="8458200" cy="5257800"/>
          </a:xfrm>
        </p:spPr>
        <p:txBody>
          <a:bodyPr rtlCol="0">
            <a:normAutofit fontScale="92500" lnSpcReduction="20000"/>
          </a:bodyPr>
          <a:lstStyle/>
          <a:p>
            <a:pPr marL="182880" indent="-182880" fontAlgn="auto">
              <a:lnSpc>
                <a:spcPct val="110000"/>
              </a:lnSpc>
              <a:spcAft>
                <a:spcPts val="0"/>
              </a:spcAft>
              <a:buFontTx/>
              <a:buNone/>
              <a:defRPr/>
            </a:pPr>
            <a:r>
              <a:rPr lang="en-US" sz="2400" b="1" dirty="0">
                <a:latin typeface="Arial" charset="0"/>
                <a:cs typeface="Arial" charset="0"/>
              </a:rPr>
              <a:t>Section 508 of the Act:</a:t>
            </a:r>
          </a:p>
          <a:p>
            <a:pPr marL="182880" indent="-182880" fontAlgn="auto">
              <a:lnSpc>
                <a:spcPct val="110000"/>
              </a:lnSpc>
              <a:spcAft>
                <a:spcPts val="0"/>
              </a:spcAft>
              <a:buFont typeface="Arial" pitchFamily="34" charset="0"/>
              <a:buChar char="•"/>
              <a:defRPr/>
            </a:pPr>
            <a:r>
              <a:rPr lang="en-US" sz="2400" dirty="0">
                <a:latin typeface="Arial" charset="0"/>
                <a:cs typeface="Arial" charset="0"/>
              </a:rPr>
              <a:t>Section 508 establishes requirements for electronic and information technology developed, maintained, procured, or used by the Federal government. Section 508 requires Federal electronic and information technology to be accessible to people with disabilities, including employees and members of the public.</a:t>
            </a:r>
          </a:p>
          <a:p>
            <a:pPr lvl="1" indent="-182880" fontAlgn="auto">
              <a:lnSpc>
                <a:spcPct val="110000"/>
              </a:lnSpc>
              <a:spcAft>
                <a:spcPts val="0"/>
              </a:spcAft>
              <a:buFont typeface="Arial" pitchFamily="34" charset="0"/>
              <a:buChar char="•"/>
              <a:defRPr/>
            </a:pPr>
            <a:r>
              <a:rPr lang="en-US" sz="2000" dirty="0">
                <a:latin typeface="Arial" charset="0"/>
                <a:ea typeface="Arial" charset="0"/>
                <a:cs typeface="Arial" charset="0"/>
              </a:rPr>
              <a:t>An accessible IT system is one that can be operated in a variety of ways and does not rely on a single sense or ability of the user. </a:t>
            </a:r>
          </a:p>
          <a:p>
            <a:pPr lvl="1" indent="-182880" fontAlgn="auto">
              <a:lnSpc>
                <a:spcPct val="110000"/>
              </a:lnSpc>
              <a:spcAft>
                <a:spcPts val="0"/>
              </a:spcAft>
              <a:buFont typeface="Arial" pitchFamily="34" charset="0"/>
              <a:buChar char="•"/>
              <a:defRPr/>
            </a:pPr>
            <a:r>
              <a:rPr lang="en-US" sz="2000" dirty="0">
                <a:latin typeface="Arial" charset="0"/>
                <a:ea typeface="Arial" charset="0"/>
                <a:cs typeface="Arial" charset="0"/>
              </a:rPr>
              <a:t>Some individuals need accessibility-related software or peripheral devices in order to use systems that comply with Section 508.  So, the IT </a:t>
            </a:r>
            <a:r>
              <a:rPr lang="en-US" sz="2000" dirty="0" err="1">
                <a:latin typeface="Arial" charset="0"/>
                <a:ea typeface="Arial" charset="0"/>
                <a:cs typeface="Arial" charset="0"/>
              </a:rPr>
              <a:t>doesn</a:t>
            </a:r>
            <a:r>
              <a:rPr lang="ja-JP" altLang="en-US" sz="2000" dirty="0">
                <a:latin typeface="Arial" charset="0"/>
                <a:ea typeface="Arial" charset="0"/>
                <a:cs typeface="Arial" charset="0"/>
              </a:rPr>
              <a:t>’</a:t>
            </a:r>
            <a:r>
              <a:rPr lang="en-US" sz="2000" dirty="0">
                <a:latin typeface="Arial" charset="0"/>
                <a:ea typeface="Arial" charset="0"/>
                <a:cs typeface="Arial" charset="0"/>
              </a:rPr>
              <a:t>t need to be accessible in a stand-alone manner, but it does need to be very compatible with the standard assistive technology tools that people with disabilities use.</a:t>
            </a:r>
          </a:p>
          <a:p>
            <a:pPr lvl="1" indent="-182880" fontAlgn="auto">
              <a:lnSpc>
                <a:spcPct val="110000"/>
              </a:lnSpc>
              <a:spcAft>
                <a:spcPts val="0"/>
              </a:spcAft>
              <a:buFont typeface="Arial" pitchFamily="34" charset="0"/>
              <a:buChar char="•"/>
              <a:defRPr/>
            </a:pPr>
            <a:r>
              <a:rPr lang="en-US" sz="2000" dirty="0">
                <a:latin typeface="Arial" charset="0"/>
                <a:ea typeface="Arial" charset="0"/>
                <a:cs typeface="Arial" charset="0"/>
              </a:rPr>
              <a:t>Do you think companies will develop a special version of all of their software products in order to sell them to the government and then use their non-accessible version for everyone else?  No: This law caused lots of software to be accessible for various customers.</a:t>
            </a:r>
          </a:p>
        </p:txBody>
      </p:sp>
      <p:sp>
        <p:nvSpPr>
          <p:cNvPr id="38915" name="Text Box 4"/>
          <p:cNvSpPr txBox="1">
            <a:spLocks noChangeArrowheads="1"/>
          </p:cNvSpPr>
          <p:nvPr/>
        </p:nvSpPr>
        <p:spPr bwMode="auto">
          <a:xfrm>
            <a:off x="8318500" y="593725"/>
            <a:ext cx="7493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US" sz="2000" b="1">
                <a:cs typeface="Arial" charset="0"/>
              </a:rPr>
              <a:t>1973</a:t>
            </a:r>
          </a:p>
        </p:txBody>
      </p:sp>
    </p:spTree>
    <p:extLst>
      <p:ext uri="{BB962C8B-B14F-4D97-AF65-F5344CB8AC3E}">
        <p14:creationId xmlns:p14="http://schemas.microsoft.com/office/powerpoint/2010/main" val="20737660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fontAlgn="auto">
              <a:spcAft>
                <a:spcPts val="0"/>
              </a:spcAft>
              <a:defRPr/>
            </a:pPr>
            <a:r>
              <a:rPr lang="en-US">
                <a:latin typeface="Arial" charset="0"/>
                <a:cs typeface="Arial" charset="0"/>
              </a:rPr>
              <a:t>Americans with Disabilities Act (ADA)</a:t>
            </a:r>
          </a:p>
        </p:txBody>
      </p:sp>
      <p:sp>
        <p:nvSpPr>
          <p:cNvPr id="24579" name="Rectangle 3"/>
          <p:cNvSpPr>
            <a:spLocks noGrp="1" noChangeArrowheads="1"/>
          </p:cNvSpPr>
          <p:nvPr>
            <p:ph type="body" idx="1"/>
          </p:nvPr>
        </p:nvSpPr>
        <p:spPr/>
        <p:txBody>
          <a:bodyPr rtlCol="0">
            <a:normAutofit fontScale="92500" lnSpcReduction="10000"/>
          </a:bodyPr>
          <a:lstStyle/>
          <a:p>
            <a:pPr marL="182880" indent="-182880" fontAlgn="auto">
              <a:spcAft>
                <a:spcPts val="0"/>
              </a:spcAft>
              <a:buFont typeface="Arial" pitchFamily="34" charset="0"/>
              <a:buChar char="•"/>
              <a:defRPr/>
            </a:pPr>
            <a:r>
              <a:rPr lang="en-US" sz="2600">
                <a:latin typeface="Arial" charset="0"/>
                <a:cs typeface="Arial" charset="0"/>
              </a:rPr>
              <a:t>Goal: prevent discrimination on basis of disability in employment, programs and services provided by state and local governments, goods and services provided by public companies, and commercial facilities.</a:t>
            </a:r>
          </a:p>
          <a:p>
            <a:pPr lvl="1" indent="-182880" fontAlgn="auto">
              <a:spcAft>
                <a:spcPts val="0"/>
              </a:spcAft>
              <a:buFont typeface="Arial" pitchFamily="34" charset="0"/>
              <a:buChar char="•"/>
              <a:defRPr/>
            </a:pPr>
            <a:r>
              <a:rPr lang="en-US" sz="2200">
                <a:latin typeface="Arial" charset="0"/>
                <a:ea typeface="Arial" charset="0"/>
                <a:cs typeface="Arial" charset="0"/>
              </a:rPr>
              <a:t>Fair and level playing field.</a:t>
            </a:r>
          </a:p>
          <a:p>
            <a:pPr marL="182880" indent="-182880" fontAlgn="auto">
              <a:spcAft>
                <a:spcPts val="0"/>
              </a:spcAft>
              <a:buFont typeface="Arial" pitchFamily="34" charset="0"/>
              <a:buChar char="•"/>
              <a:defRPr/>
            </a:pPr>
            <a:r>
              <a:rPr lang="ja-JP" altLang="en-US" sz="2600">
                <a:latin typeface="Arial" charset="0"/>
                <a:cs typeface="Arial" charset="0"/>
              </a:rPr>
              <a:t>“</a:t>
            </a:r>
            <a:r>
              <a:rPr lang="en-US" sz="2600">
                <a:latin typeface="Arial" charset="0"/>
                <a:cs typeface="Arial" charset="0"/>
              </a:rPr>
              <a:t>Disability</a:t>
            </a:r>
            <a:r>
              <a:rPr lang="ja-JP" altLang="en-US" sz="2600">
                <a:latin typeface="Arial" charset="0"/>
                <a:cs typeface="Arial" charset="0"/>
              </a:rPr>
              <a:t>”</a:t>
            </a:r>
            <a:r>
              <a:rPr lang="en-US" sz="2600">
                <a:latin typeface="Arial" charset="0"/>
                <a:cs typeface="Arial" charset="0"/>
              </a:rPr>
              <a:t> = Physical or mental impairment that substantially limits an individual in a major life activity</a:t>
            </a:r>
          </a:p>
          <a:p>
            <a:pPr lvl="1" indent="-182880" fontAlgn="auto">
              <a:lnSpc>
                <a:spcPct val="90000"/>
              </a:lnSpc>
              <a:spcAft>
                <a:spcPts val="0"/>
              </a:spcAft>
              <a:buFont typeface="Arial" pitchFamily="34" charset="0"/>
              <a:buChar char="•"/>
              <a:defRPr/>
            </a:pPr>
            <a:r>
              <a:rPr lang="en-US" sz="2000">
                <a:latin typeface="Arial" charset="0"/>
                <a:ea typeface="Arial" charset="0"/>
                <a:cs typeface="Arial" charset="0"/>
              </a:rPr>
              <a:t>There</a:t>
            </a:r>
            <a:r>
              <a:rPr lang="ja-JP" altLang="en-US" sz="2000">
                <a:latin typeface="Arial" charset="0"/>
                <a:ea typeface="Arial" charset="0"/>
                <a:cs typeface="Arial" charset="0"/>
              </a:rPr>
              <a:t>’</a:t>
            </a:r>
            <a:r>
              <a:rPr lang="en-US" sz="2000">
                <a:latin typeface="Arial" charset="0"/>
                <a:ea typeface="Arial" charset="0"/>
                <a:cs typeface="Arial" charset="0"/>
              </a:rPr>
              <a:t>s no exclusive list of specific impairments covered by ADA </a:t>
            </a:r>
          </a:p>
          <a:p>
            <a:pPr marL="182880" indent="-182880" fontAlgn="auto">
              <a:spcAft>
                <a:spcPts val="0"/>
              </a:spcAft>
              <a:buFont typeface="Arial" pitchFamily="34" charset="0"/>
              <a:buChar char="•"/>
              <a:defRPr/>
            </a:pPr>
            <a:r>
              <a:rPr lang="en-US" sz="2600">
                <a:latin typeface="Arial" charset="0"/>
                <a:cs typeface="Arial" charset="0"/>
              </a:rPr>
              <a:t>ADA mandates protections for people with disabilities in public and private sector employment, all public services, and public accommodations, transportation, and telecommunications. </a:t>
            </a:r>
          </a:p>
          <a:p>
            <a:pPr marL="182880" indent="-182880" fontAlgn="auto">
              <a:spcAft>
                <a:spcPts val="0"/>
              </a:spcAft>
              <a:buFont typeface="Arial" pitchFamily="34" charset="0"/>
              <a:buChar char="•"/>
              <a:defRPr/>
            </a:pPr>
            <a:endParaRPr lang="en-US" sz="2600">
              <a:latin typeface="Arial" charset="0"/>
              <a:cs typeface="Arial" charset="0"/>
            </a:endParaRPr>
          </a:p>
        </p:txBody>
      </p:sp>
      <p:sp>
        <p:nvSpPr>
          <p:cNvPr id="39939" name="Text Box 5"/>
          <p:cNvSpPr txBox="1">
            <a:spLocks noChangeArrowheads="1"/>
          </p:cNvSpPr>
          <p:nvPr/>
        </p:nvSpPr>
        <p:spPr bwMode="auto">
          <a:xfrm>
            <a:off x="8318500" y="593725"/>
            <a:ext cx="7493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US" sz="2000" b="1">
                <a:cs typeface="Arial" charset="0"/>
              </a:rPr>
              <a:t>1990</a:t>
            </a:r>
          </a:p>
        </p:txBody>
      </p:sp>
    </p:spTree>
    <p:extLst>
      <p:ext uri="{BB962C8B-B14F-4D97-AF65-F5344CB8AC3E}">
        <p14:creationId xmlns:p14="http://schemas.microsoft.com/office/powerpoint/2010/main" val="36995345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fontAlgn="auto">
              <a:spcAft>
                <a:spcPts val="0"/>
              </a:spcAft>
              <a:defRPr/>
            </a:pPr>
            <a:r>
              <a:rPr lang="en-US">
                <a:latin typeface="Arial" charset="0"/>
                <a:cs typeface="Arial" charset="0"/>
              </a:rPr>
              <a:t>ADA: Telecommunications</a:t>
            </a:r>
          </a:p>
        </p:txBody>
      </p:sp>
      <p:sp>
        <p:nvSpPr>
          <p:cNvPr id="28675" name="Rectangle 3"/>
          <p:cNvSpPr>
            <a:spLocks noGrp="1" noChangeArrowheads="1"/>
          </p:cNvSpPr>
          <p:nvPr>
            <p:ph type="body" idx="1"/>
          </p:nvPr>
        </p:nvSpPr>
        <p:spPr/>
        <p:txBody>
          <a:bodyPr rtlCol="0">
            <a:normAutofit fontScale="92500" lnSpcReduction="10000"/>
          </a:bodyPr>
          <a:lstStyle/>
          <a:p>
            <a:pPr marL="182880" indent="-182880" fontAlgn="auto">
              <a:spcAft>
                <a:spcPts val="0"/>
              </a:spcAft>
              <a:buFont typeface="Arial" pitchFamily="34" charset="0"/>
              <a:buChar char="•"/>
              <a:defRPr/>
            </a:pPr>
            <a:r>
              <a:rPr lang="en-US" sz="2800">
                <a:latin typeface="Arial" charset="0"/>
                <a:cs typeface="Arial" charset="0"/>
              </a:rPr>
              <a:t>Telephone and television access for people with hearing and speech disabilities. </a:t>
            </a:r>
          </a:p>
          <a:p>
            <a:pPr lvl="1" indent="-182880" fontAlgn="auto">
              <a:spcAft>
                <a:spcPts val="0"/>
              </a:spcAft>
              <a:buFont typeface="Arial" pitchFamily="34" charset="0"/>
              <a:buChar char="•"/>
              <a:defRPr/>
            </a:pPr>
            <a:r>
              <a:rPr lang="en-US" sz="2400">
                <a:latin typeface="Arial" charset="0"/>
                <a:ea typeface="Arial" charset="0"/>
                <a:cs typeface="Arial" charset="0"/>
              </a:rPr>
              <a:t>Common carriers (telephone companies) must establish interstate and intrastate telecommunications relay services (TRS) 24 hours a day, 7 days a week. </a:t>
            </a:r>
          </a:p>
          <a:p>
            <a:pPr lvl="1" indent="-182880" fontAlgn="auto">
              <a:spcAft>
                <a:spcPts val="0"/>
              </a:spcAft>
              <a:buFont typeface="Arial" pitchFamily="34" charset="0"/>
              <a:buChar char="•"/>
              <a:defRPr/>
            </a:pPr>
            <a:r>
              <a:rPr lang="en-US" sz="2400">
                <a:latin typeface="Arial" charset="0"/>
                <a:ea typeface="Arial" charset="0"/>
                <a:cs typeface="Arial" charset="0"/>
              </a:rPr>
              <a:t>TRS enables callers with hearing and speech disabilities who use telecommunications devices for the deaf (TDDs), also known as teletypewriters (TTYs), and callers who use voice telephones to communicate with each other via a third party communications assistant.</a:t>
            </a:r>
          </a:p>
          <a:p>
            <a:pPr marL="182880" indent="-182880" fontAlgn="auto">
              <a:spcAft>
                <a:spcPts val="0"/>
              </a:spcAft>
              <a:buFont typeface="Arial" pitchFamily="34" charset="0"/>
              <a:buChar char="•"/>
              <a:defRPr/>
            </a:pPr>
            <a:r>
              <a:rPr lang="en-US" sz="2800">
                <a:latin typeface="Arial" charset="0"/>
                <a:cs typeface="Arial" charset="0"/>
              </a:rPr>
              <a:t>ADA also requires closed captioning of Federally funded public service announcements.</a:t>
            </a:r>
          </a:p>
        </p:txBody>
      </p:sp>
    </p:spTree>
    <p:extLst>
      <p:ext uri="{BB962C8B-B14F-4D97-AF65-F5344CB8AC3E}">
        <p14:creationId xmlns:p14="http://schemas.microsoft.com/office/powerpoint/2010/main" val="8041486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fontAlgn="auto">
              <a:spcAft>
                <a:spcPts val="0"/>
              </a:spcAft>
              <a:defRPr/>
            </a:pPr>
            <a:r>
              <a:rPr lang="en-US">
                <a:latin typeface="Arial" charset="0"/>
                <a:cs typeface="Arial" charset="0"/>
              </a:rPr>
              <a:t>ADA: Public Accommodations</a:t>
            </a:r>
          </a:p>
        </p:txBody>
      </p:sp>
      <p:sp>
        <p:nvSpPr>
          <p:cNvPr id="29699" name="Rectangle 3"/>
          <p:cNvSpPr>
            <a:spLocks noGrp="1" noChangeArrowheads="1"/>
          </p:cNvSpPr>
          <p:nvPr>
            <p:ph type="body" idx="1"/>
          </p:nvPr>
        </p:nvSpPr>
        <p:spPr>
          <a:xfrm>
            <a:off x="457200" y="1814538"/>
            <a:ext cx="8229600" cy="4955114"/>
          </a:xfrm>
        </p:spPr>
        <p:txBody>
          <a:bodyPr rtlCol="0">
            <a:normAutofit fontScale="92500" lnSpcReduction="10000"/>
          </a:bodyPr>
          <a:lstStyle/>
          <a:p>
            <a:pPr marL="182880" indent="-182880" fontAlgn="auto">
              <a:lnSpc>
                <a:spcPct val="90000"/>
              </a:lnSpc>
              <a:spcAft>
                <a:spcPts val="0"/>
              </a:spcAft>
              <a:buFont typeface="Arial" pitchFamily="34" charset="0"/>
              <a:buChar char="•"/>
              <a:defRPr/>
            </a:pPr>
            <a:r>
              <a:rPr lang="en-US" sz="2400" dirty="0">
                <a:latin typeface="Arial" charset="0"/>
                <a:cs typeface="Arial" charset="0"/>
              </a:rPr>
              <a:t>Some businesses &amp; nonprofits are public accommodations:</a:t>
            </a:r>
          </a:p>
          <a:p>
            <a:pPr lvl="1" indent="-182880" fontAlgn="auto">
              <a:lnSpc>
                <a:spcPct val="90000"/>
              </a:lnSpc>
              <a:spcAft>
                <a:spcPts val="0"/>
              </a:spcAft>
              <a:buFont typeface="Arial" pitchFamily="34" charset="0"/>
              <a:buChar char="•"/>
              <a:defRPr/>
            </a:pPr>
            <a:r>
              <a:rPr lang="en-US" sz="2000" dirty="0">
                <a:latin typeface="Arial" charset="0"/>
                <a:ea typeface="Arial" charset="0"/>
                <a:cs typeface="Arial" charset="0"/>
              </a:rPr>
              <a:t>Privately operated entities offering certain courses and examinations, transportation, and/or commercial facilities. </a:t>
            </a:r>
          </a:p>
          <a:p>
            <a:pPr lvl="1" indent="-182880" fontAlgn="auto">
              <a:lnSpc>
                <a:spcPct val="90000"/>
              </a:lnSpc>
              <a:spcAft>
                <a:spcPts val="0"/>
              </a:spcAft>
              <a:buFont typeface="Arial" pitchFamily="34" charset="0"/>
              <a:buChar char="•"/>
              <a:defRPr/>
            </a:pPr>
            <a:r>
              <a:rPr lang="en-US" sz="2000" dirty="0">
                <a:latin typeface="Arial" charset="0"/>
                <a:ea typeface="Arial" charset="0"/>
                <a:cs typeface="Arial" charset="0"/>
              </a:rPr>
              <a:t>Private entities who own, lease, lease to, or operate facilities such as restaurants, retail stores, hotels, movie theaters, private schools, convention centers, doctors' offices, homeless shelters, transportation depots, zoos, funeral homes, day care centers, and recreation facilities including sports stadiums and fitness clubs. </a:t>
            </a:r>
          </a:p>
          <a:p>
            <a:pPr marL="182880" indent="-182880" fontAlgn="auto">
              <a:lnSpc>
                <a:spcPct val="90000"/>
              </a:lnSpc>
              <a:spcAft>
                <a:spcPts val="0"/>
              </a:spcAft>
              <a:buFont typeface="Arial" pitchFamily="34" charset="0"/>
              <a:buChar char="•"/>
              <a:defRPr/>
            </a:pPr>
            <a:r>
              <a:rPr lang="en-US" sz="2400" dirty="0">
                <a:latin typeface="Arial" charset="0"/>
                <a:cs typeface="Arial" charset="0"/>
              </a:rPr>
              <a:t>Must not exclude, segregate, or give unequal treatment. </a:t>
            </a:r>
          </a:p>
          <a:p>
            <a:pPr lvl="1" indent="-182880" fontAlgn="auto">
              <a:lnSpc>
                <a:spcPct val="90000"/>
              </a:lnSpc>
              <a:spcAft>
                <a:spcPts val="0"/>
              </a:spcAft>
              <a:buFont typeface="Arial" pitchFamily="34" charset="0"/>
              <a:buChar char="•"/>
              <a:defRPr/>
            </a:pPr>
            <a:r>
              <a:rPr lang="en-US" sz="2000" dirty="0">
                <a:latin typeface="Arial" charset="0"/>
                <a:ea typeface="Arial" charset="0"/>
                <a:cs typeface="Arial" charset="0"/>
              </a:rPr>
              <a:t>Architectural standards for new and altered buildings</a:t>
            </a:r>
          </a:p>
          <a:p>
            <a:pPr lvl="1" indent="-182880" fontAlgn="auto">
              <a:lnSpc>
                <a:spcPct val="90000"/>
              </a:lnSpc>
              <a:spcAft>
                <a:spcPts val="0"/>
              </a:spcAft>
              <a:buFont typeface="Arial" pitchFamily="34" charset="0"/>
              <a:buChar char="•"/>
              <a:defRPr/>
            </a:pPr>
            <a:r>
              <a:rPr lang="en-US" sz="2000" dirty="0">
                <a:latin typeface="Arial" charset="0"/>
                <a:ea typeface="Arial" charset="0"/>
                <a:cs typeface="Arial" charset="0"/>
              </a:rPr>
              <a:t>Reasonable modifications to policies, practices, and procedures</a:t>
            </a:r>
          </a:p>
          <a:p>
            <a:pPr lvl="1" indent="-182880" fontAlgn="auto">
              <a:lnSpc>
                <a:spcPct val="90000"/>
              </a:lnSpc>
              <a:spcAft>
                <a:spcPts val="0"/>
              </a:spcAft>
              <a:buFont typeface="Arial" pitchFamily="34" charset="0"/>
              <a:buChar char="•"/>
              <a:defRPr/>
            </a:pPr>
            <a:r>
              <a:rPr lang="en-US" sz="2000" dirty="0">
                <a:latin typeface="Arial" charset="0"/>
                <a:ea typeface="Arial" charset="0"/>
                <a:cs typeface="Arial" charset="0"/>
              </a:rPr>
              <a:t>Communication with people with hearing, vision, or speech disabilities</a:t>
            </a:r>
          </a:p>
          <a:p>
            <a:pPr lvl="1" indent="-182880" fontAlgn="auto">
              <a:lnSpc>
                <a:spcPct val="90000"/>
              </a:lnSpc>
              <a:spcAft>
                <a:spcPts val="0"/>
              </a:spcAft>
              <a:buFont typeface="Arial" pitchFamily="34" charset="0"/>
              <a:buChar char="•"/>
              <a:defRPr/>
            </a:pPr>
            <a:r>
              <a:rPr lang="en-US" sz="2000" dirty="0">
                <a:latin typeface="Arial" charset="0"/>
                <a:ea typeface="Arial" charset="0"/>
                <a:cs typeface="Arial" charset="0"/>
              </a:rPr>
              <a:t>Remove barriers in existing buildings where it is easy to do so without much difficulty or expense, given their resources</a:t>
            </a:r>
            <a:r>
              <a:rPr lang="en-US" sz="2000" dirty="0" smtClean="0">
                <a:latin typeface="Arial" charset="0"/>
                <a:ea typeface="Arial" charset="0"/>
                <a:cs typeface="Arial" charset="0"/>
              </a:rPr>
              <a:t>.</a:t>
            </a:r>
          </a:p>
          <a:p>
            <a:pPr indent="-182880">
              <a:lnSpc>
                <a:spcPct val="90000"/>
              </a:lnSpc>
              <a:buFont typeface="Arial" pitchFamily="34" charset="0"/>
              <a:buChar char="•"/>
              <a:defRPr/>
            </a:pPr>
            <a:r>
              <a:rPr lang="en-US" sz="2400" dirty="0" smtClean="0">
                <a:latin typeface="Arial" charset="0"/>
                <a:ea typeface="Arial" charset="0"/>
                <a:cs typeface="Arial" charset="0"/>
              </a:rPr>
              <a:t>If these businesses or nonprofits provide services via the web, then their website must be accessible, too.</a:t>
            </a:r>
            <a:endParaRPr lang="en-US" sz="2400" dirty="0">
              <a:latin typeface="Arial" charset="0"/>
              <a:ea typeface="Arial" charset="0"/>
              <a:cs typeface="Arial" charset="0"/>
            </a:endParaRPr>
          </a:p>
        </p:txBody>
      </p:sp>
    </p:spTree>
    <p:extLst>
      <p:ext uri="{BB962C8B-B14F-4D97-AF65-F5344CB8AC3E}">
        <p14:creationId xmlns:p14="http://schemas.microsoft.com/office/powerpoint/2010/main" val="4900542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r>
              <a:rPr lang="en-US">
                <a:latin typeface="Arial" charset="0"/>
                <a:cs typeface="Arial" charset="0"/>
              </a:rPr>
              <a:t>Outline</a:t>
            </a:r>
          </a:p>
        </p:txBody>
      </p:sp>
      <p:sp>
        <p:nvSpPr>
          <p:cNvPr id="137219" name="Rectangle 3"/>
          <p:cNvSpPr>
            <a:spLocks noGrp="1" noChangeArrowheads="1"/>
          </p:cNvSpPr>
          <p:nvPr>
            <p:ph type="body" idx="1"/>
          </p:nvPr>
        </p:nvSpPr>
        <p:spPr>
          <a:xfrm>
            <a:off x="304800" y="1981200"/>
            <a:ext cx="8534400" cy="4724400"/>
          </a:xfrm>
        </p:spPr>
        <p:txBody>
          <a:bodyPr/>
          <a:lstStyle/>
          <a:p>
            <a:r>
              <a:rPr lang="en-US" dirty="0">
                <a:latin typeface="Arial" charset="0"/>
                <a:cs typeface="Arial" charset="0"/>
              </a:rPr>
              <a:t>Senses (last time)</a:t>
            </a:r>
          </a:p>
          <a:p>
            <a:r>
              <a:rPr lang="en-US" dirty="0">
                <a:latin typeface="Arial" charset="0"/>
                <a:cs typeface="Arial" charset="0"/>
              </a:rPr>
              <a:t>Motor System</a:t>
            </a:r>
          </a:p>
          <a:p>
            <a:r>
              <a:rPr lang="en-US" dirty="0">
                <a:latin typeface="Arial" charset="0"/>
                <a:cs typeface="Arial" charset="0"/>
              </a:rPr>
              <a:t>Cognitive Abilities</a:t>
            </a:r>
          </a:p>
          <a:p>
            <a:r>
              <a:rPr lang="en-US" dirty="0">
                <a:latin typeface="Arial" charset="0"/>
                <a:cs typeface="Arial" charset="0"/>
              </a:rPr>
              <a:t>How do People with Disabilities Access Computers and the Web?</a:t>
            </a:r>
          </a:p>
          <a:p>
            <a:r>
              <a:rPr lang="en-US" dirty="0">
                <a:latin typeface="Arial" charset="0"/>
                <a:cs typeface="Arial" charset="0"/>
              </a:rPr>
              <a:t>Legal Requirements for Accessibility of Software and Websites</a:t>
            </a:r>
          </a:p>
        </p:txBody>
      </p:sp>
    </p:spTree>
    <p:extLst>
      <p:ext uri="{BB962C8B-B14F-4D97-AF65-F5344CB8AC3E}">
        <p14:creationId xmlns:p14="http://schemas.microsoft.com/office/powerpoint/2010/main" val="6652602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EXTRA SLIDES</a:t>
            </a:r>
            <a:endParaRPr lang="en-US" dirty="0"/>
          </a:p>
        </p:txBody>
      </p:sp>
      <p:sp>
        <p:nvSpPr>
          <p:cNvPr id="5" name="Text Placeholder 4"/>
          <p:cNvSpPr>
            <a:spLocks noGrp="1"/>
          </p:cNvSpPr>
          <p:nvPr>
            <p:ph type="body" idx="1"/>
          </p:nvPr>
        </p:nvSpPr>
        <p:spPr/>
        <p:txBody>
          <a:bodyPr/>
          <a:lstStyle/>
          <a:p>
            <a:r>
              <a:rPr lang="en-US" dirty="0" smtClean="0"/>
              <a:t>Dyslexia Simulation</a:t>
            </a:r>
            <a:endParaRPr lang="en-US" dirty="0"/>
          </a:p>
        </p:txBody>
      </p:sp>
    </p:spTree>
    <p:extLst>
      <p:ext uri="{BB962C8B-B14F-4D97-AF65-F5344CB8AC3E}">
        <p14:creationId xmlns:p14="http://schemas.microsoft.com/office/powerpoint/2010/main" val="3862966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ChangeArrowheads="1"/>
          </p:cNvSpPr>
          <p:nvPr>
            <p:ph type="title"/>
          </p:nvPr>
        </p:nvSpPr>
        <p:spPr>
          <a:xfrm>
            <a:off x="589570" y="68013"/>
            <a:ext cx="8335334" cy="1224238"/>
          </a:xfrm>
        </p:spPr>
        <p:txBody>
          <a:bodyPr/>
          <a:lstStyle/>
          <a:p>
            <a:pPr eaLnBrk="1" hangingPunct="1"/>
            <a:r>
              <a:rPr lang="en-US" dirty="0">
                <a:latin typeface="Arial" charset="0"/>
              </a:rPr>
              <a:t>Dyslexia</a:t>
            </a:r>
          </a:p>
        </p:txBody>
      </p:sp>
      <p:pic>
        <p:nvPicPr>
          <p:cNvPr id="159746" name="Picture 4" descr="dyslexia-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49400"/>
            <a:ext cx="9144000" cy="5114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30920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ChangeArrowheads="1"/>
          </p:cNvSpPr>
          <p:nvPr>
            <p:ph type="title"/>
          </p:nvPr>
        </p:nvSpPr>
        <p:spPr>
          <a:xfrm>
            <a:off x="457200" y="531632"/>
            <a:ext cx="8229600" cy="1143000"/>
          </a:xfrm>
        </p:spPr>
        <p:txBody>
          <a:bodyPr/>
          <a:lstStyle/>
          <a:p>
            <a:pPr eaLnBrk="1" hangingPunct="1"/>
            <a:r>
              <a:rPr lang="en-US" dirty="0">
                <a:latin typeface="Arial" charset="0"/>
              </a:rPr>
              <a:t>Dyslexia Simulation</a:t>
            </a:r>
          </a:p>
        </p:txBody>
      </p:sp>
      <p:pic>
        <p:nvPicPr>
          <p:cNvPr id="160770" name="Picture 5" descr="dyslexia-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8915400" cy="5213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11041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3" name="Picture 4" descr="dyslexic-para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8915400" cy="4373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2988255"/>
      </p:ext>
    </p:extLst>
  </p:cSld>
  <p:clrMapOvr>
    <a:masterClrMapping/>
  </p:clrMapOvr>
  <p:transition advTm="59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ChangeArrowheads="1"/>
          </p:cNvSpPr>
          <p:nvPr>
            <p:ph type="title"/>
          </p:nvPr>
        </p:nvSpPr>
        <p:spPr/>
        <p:txBody>
          <a:bodyPr/>
          <a:lstStyle/>
          <a:p>
            <a:pPr eaLnBrk="1" hangingPunct="1"/>
            <a:r>
              <a:rPr lang="en-US">
                <a:latin typeface="Arial" charset="0"/>
              </a:rPr>
              <a:t>Questions</a:t>
            </a:r>
          </a:p>
        </p:txBody>
      </p:sp>
      <p:sp>
        <p:nvSpPr>
          <p:cNvPr id="162818" name="Rectangle 3"/>
          <p:cNvSpPr>
            <a:spLocks noGrp="1" noChangeArrowheads="1"/>
          </p:cNvSpPr>
          <p:nvPr>
            <p:ph type="body" idx="1"/>
          </p:nvPr>
        </p:nvSpPr>
        <p:spPr/>
        <p:txBody>
          <a:bodyPr/>
          <a:lstStyle/>
          <a:p>
            <a:pPr eaLnBrk="1" hangingPunct="1"/>
            <a:r>
              <a:rPr lang="en-US">
                <a:latin typeface="Arial" charset="0"/>
              </a:rPr>
              <a:t>Why are images good for web accessibility?</a:t>
            </a:r>
          </a:p>
          <a:p>
            <a:pPr eaLnBrk="1" hangingPunct="1"/>
            <a:r>
              <a:rPr lang="en-US">
                <a:latin typeface="Arial" charset="0"/>
              </a:rPr>
              <a:t>Who would be negatively impacted by a text-only website?</a:t>
            </a:r>
          </a:p>
        </p:txBody>
      </p:sp>
    </p:spTree>
    <p:extLst>
      <p:ext uri="{BB962C8B-B14F-4D97-AF65-F5344CB8AC3E}">
        <p14:creationId xmlns:p14="http://schemas.microsoft.com/office/powerpoint/2010/main" val="502247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normAutofit fontScale="90000"/>
          </a:bodyPr>
          <a:lstStyle/>
          <a:p>
            <a:pPr eaLnBrk="1" hangingPunct="1"/>
            <a:r>
              <a:rPr lang="en-US">
                <a:latin typeface="Arial" charset="0"/>
                <a:cs typeface="Arial" charset="0"/>
              </a:rPr>
              <a:t>Forms of Movement Impairments</a:t>
            </a:r>
          </a:p>
        </p:txBody>
      </p:sp>
      <p:sp>
        <p:nvSpPr>
          <p:cNvPr id="122883" name="Rectangle 3"/>
          <p:cNvSpPr>
            <a:spLocks noGrp="1" noChangeArrowheads="1"/>
          </p:cNvSpPr>
          <p:nvPr>
            <p:ph type="body" idx="1"/>
          </p:nvPr>
        </p:nvSpPr>
        <p:spPr/>
        <p:txBody>
          <a:bodyPr/>
          <a:lstStyle/>
          <a:p>
            <a:pPr eaLnBrk="1" hangingPunct="1"/>
            <a:r>
              <a:rPr lang="en-US">
                <a:latin typeface="Arial" charset="0"/>
                <a:cs typeface="Arial" charset="0"/>
              </a:rPr>
              <a:t>Various forms of physical disability from a diversity of causes.</a:t>
            </a:r>
          </a:p>
          <a:p>
            <a:pPr eaLnBrk="1" hangingPunct="1"/>
            <a:r>
              <a:rPr lang="en-US">
                <a:latin typeface="Arial" charset="0"/>
                <a:cs typeface="Arial" charset="0"/>
              </a:rPr>
              <a:t>Can be difficulty to generalize.</a:t>
            </a:r>
          </a:p>
          <a:p>
            <a:pPr eaLnBrk="1" hangingPunct="1"/>
            <a:r>
              <a:rPr lang="en-US">
                <a:latin typeface="Arial" charset="0"/>
                <a:cs typeface="Arial" charset="0"/>
              </a:rPr>
              <a:t>Paralysis.</a:t>
            </a:r>
          </a:p>
          <a:p>
            <a:pPr eaLnBrk="1" hangingPunct="1"/>
            <a:r>
              <a:rPr lang="en-US">
                <a:latin typeface="Arial" charset="0"/>
                <a:cs typeface="Arial" charset="0"/>
              </a:rPr>
              <a:t>Muscle control, dexterity, strength, etc.</a:t>
            </a:r>
          </a:p>
          <a:p>
            <a:pPr eaLnBrk="1" hangingPunct="1"/>
            <a:r>
              <a:rPr lang="en-US">
                <a:latin typeface="Arial" charset="0"/>
                <a:cs typeface="Arial" charset="0"/>
              </a:rPr>
              <a:t>Control of the speech and vocal organs.</a:t>
            </a:r>
          </a:p>
          <a:p>
            <a:pPr eaLnBrk="1" hangingPunct="1"/>
            <a:r>
              <a:rPr lang="en-US">
                <a:latin typeface="Arial" charset="0"/>
                <a:cs typeface="Arial" charset="0"/>
              </a:rPr>
              <a:t>Seizure disorders.</a:t>
            </a:r>
          </a:p>
        </p:txBody>
      </p:sp>
    </p:spTree>
    <p:extLst>
      <p:ext uri="{BB962C8B-B14F-4D97-AF65-F5344CB8AC3E}">
        <p14:creationId xmlns:p14="http://schemas.microsoft.com/office/powerpoint/2010/main" val="15345184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ChangeArrowheads="1"/>
          </p:cNvSpPr>
          <p:nvPr>
            <p:ph type="title"/>
          </p:nvPr>
        </p:nvSpPr>
        <p:spPr>
          <a:xfrm>
            <a:off x="589570" y="68013"/>
            <a:ext cx="8335334" cy="1224238"/>
          </a:xfrm>
        </p:spPr>
        <p:txBody>
          <a:bodyPr/>
          <a:lstStyle/>
          <a:p>
            <a:pPr eaLnBrk="1" hangingPunct="1"/>
            <a:r>
              <a:rPr lang="en-US" dirty="0">
                <a:latin typeface="Arial" charset="0"/>
              </a:rPr>
              <a:t>Unmodified Paragraph</a:t>
            </a:r>
          </a:p>
        </p:txBody>
      </p:sp>
      <p:pic>
        <p:nvPicPr>
          <p:cNvPr id="163842" name="Picture 4" descr="unmodified-para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2251"/>
            <a:ext cx="9144000" cy="3879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310713" y="5531600"/>
            <a:ext cx="8736425" cy="1015663"/>
          </a:xfrm>
          <a:prstGeom prst="rect">
            <a:avLst/>
          </a:prstGeom>
          <a:noFill/>
        </p:spPr>
        <p:txBody>
          <a:bodyPr wrap="square" rtlCol="0">
            <a:spAutoFit/>
          </a:bodyPr>
          <a:lstStyle/>
          <a:p>
            <a:r>
              <a:rPr lang="en-US" sz="2000" dirty="0" smtClean="0"/>
              <a:t>Even if you were able to “decode” the text in order to read it, the amount of effort necessary to perform that “decoding” detracted from the attention you could devote to gaining knowledge form the text and remembering it.</a:t>
            </a:r>
            <a:endParaRPr lang="en-US" sz="2000" dirty="0"/>
          </a:p>
        </p:txBody>
      </p:sp>
    </p:spTree>
    <p:extLst>
      <p:ext uri="{BB962C8B-B14F-4D97-AF65-F5344CB8AC3E}">
        <p14:creationId xmlns:p14="http://schemas.microsoft.com/office/powerpoint/2010/main" val="3031413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a:xfrm>
            <a:off x="0" y="792163"/>
            <a:ext cx="9144000" cy="884237"/>
          </a:xfrm>
        </p:spPr>
        <p:txBody>
          <a:bodyPr>
            <a:normAutofit fontScale="90000"/>
          </a:bodyPr>
          <a:lstStyle/>
          <a:p>
            <a:r>
              <a:rPr lang="en-US">
                <a:latin typeface="Arial" charset="0"/>
                <a:cs typeface="Arial" charset="0"/>
              </a:rPr>
              <a:t>Some Types of Motor Impairments</a:t>
            </a:r>
          </a:p>
        </p:txBody>
      </p:sp>
      <p:sp>
        <p:nvSpPr>
          <p:cNvPr id="123907" name="Content Placeholder 2"/>
          <p:cNvSpPr>
            <a:spLocks noGrp="1"/>
          </p:cNvSpPr>
          <p:nvPr>
            <p:ph idx="1"/>
          </p:nvPr>
        </p:nvSpPr>
        <p:spPr/>
        <p:txBody>
          <a:bodyPr>
            <a:normAutofit lnSpcReduction="10000"/>
          </a:bodyPr>
          <a:lstStyle/>
          <a:p>
            <a:r>
              <a:rPr lang="en-US">
                <a:latin typeface="Arial" charset="0"/>
                <a:cs typeface="Arial" charset="0"/>
              </a:rPr>
              <a:t>Cerebral Palsy</a:t>
            </a:r>
          </a:p>
          <a:p>
            <a:r>
              <a:rPr lang="en-US">
                <a:latin typeface="Arial" charset="0"/>
                <a:cs typeface="Arial" charset="0"/>
              </a:rPr>
              <a:t>Spina Bifida</a:t>
            </a:r>
          </a:p>
          <a:p>
            <a:r>
              <a:rPr lang="en-US">
                <a:latin typeface="Arial" charset="0"/>
                <a:cs typeface="Arial" charset="0"/>
              </a:rPr>
              <a:t>Spinal Cord Injury</a:t>
            </a:r>
          </a:p>
          <a:p>
            <a:r>
              <a:rPr lang="en-US">
                <a:latin typeface="Arial" charset="0"/>
                <a:cs typeface="Arial" charset="0"/>
              </a:rPr>
              <a:t>Multiple Sclerosis</a:t>
            </a:r>
          </a:p>
          <a:p>
            <a:r>
              <a:rPr lang="en-US">
                <a:latin typeface="Arial" charset="0"/>
                <a:cs typeface="Arial" charset="0"/>
              </a:rPr>
              <a:t>Muscular Dystrophy</a:t>
            </a:r>
          </a:p>
          <a:p>
            <a:r>
              <a:rPr lang="en-US">
                <a:latin typeface="Arial" charset="0"/>
                <a:cs typeface="Arial" charset="0"/>
              </a:rPr>
              <a:t>Seizure Disorders</a:t>
            </a:r>
          </a:p>
          <a:p>
            <a:r>
              <a:rPr lang="en-US">
                <a:latin typeface="Arial" charset="0"/>
                <a:cs typeface="Arial" charset="0"/>
              </a:rPr>
              <a:t>Brain Injuries</a:t>
            </a:r>
          </a:p>
          <a:p>
            <a:endParaRPr lang="en-US">
              <a:latin typeface="Arial" charset="0"/>
              <a:cs typeface="Arial" charset="0"/>
            </a:endParaRPr>
          </a:p>
          <a:p>
            <a:endParaRPr lang="en-US">
              <a:latin typeface="Arial" charset="0"/>
              <a:cs typeface="Arial" charset="0"/>
            </a:endParaRPr>
          </a:p>
          <a:p>
            <a:endParaRPr lang="en-US">
              <a:latin typeface="Arial" charset="0"/>
              <a:cs typeface="Arial" charset="0"/>
            </a:endParaRPr>
          </a:p>
        </p:txBody>
      </p:sp>
      <p:sp>
        <p:nvSpPr>
          <p:cNvPr id="2" name="TextBox 1"/>
          <p:cNvSpPr txBox="1"/>
          <p:nvPr/>
        </p:nvSpPr>
        <p:spPr>
          <a:xfrm>
            <a:off x="5725594" y="2625896"/>
            <a:ext cx="2626024" cy="2585323"/>
          </a:xfrm>
          <a:prstGeom prst="rect">
            <a:avLst/>
          </a:prstGeom>
          <a:noFill/>
        </p:spPr>
        <p:txBody>
          <a:bodyPr wrap="square" rtlCol="0">
            <a:spAutoFit/>
          </a:bodyPr>
          <a:lstStyle/>
          <a:p>
            <a:r>
              <a:rPr lang="en-US" dirty="0" smtClean="0"/>
              <a:t>The specific medical conditions that lead to motor impairments are less useful for HCI professionals to consider than the practical impact on the person’s capabilities</a:t>
            </a:r>
            <a:r>
              <a:rPr lang="is-IS" dirty="0" smtClean="0"/>
              <a:t>…  </a:t>
            </a:r>
            <a:br>
              <a:rPr lang="is-IS" dirty="0" smtClean="0"/>
            </a:br>
            <a:r>
              <a:rPr lang="is-IS" dirty="0" smtClean="0"/>
              <a:t>(See next several slides)</a:t>
            </a:r>
            <a:endParaRPr lang="en-US" dirty="0"/>
          </a:p>
        </p:txBody>
      </p:sp>
    </p:spTree>
    <p:extLst>
      <p:ext uri="{BB962C8B-B14F-4D97-AF65-F5344CB8AC3E}">
        <p14:creationId xmlns:p14="http://schemas.microsoft.com/office/powerpoint/2010/main" val="2167083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normAutofit fontScale="90000"/>
          </a:bodyPr>
          <a:lstStyle/>
          <a:p>
            <a:pPr eaLnBrk="1" hangingPunct="1"/>
            <a:r>
              <a:rPr lang="en-US">
                <a:latin typeface="Arial" charset="0"/>
                <a:cs typeface="Arial" charset="0"/>
              </a:rPr>
              <a:t>Capabilities Considerations (1)</a:t>
            </a:r>
          </a:p>
        </p:txBody>
      </p:sp>
      <p:sp>
        <p:nvSpPr>
          <p:cNvPr id="134147" name="Rectangle 3"/>
          <p:cNvSpPr>
            <a:spLocks noGrp="1" noChangeArrowheads="1"/>
          </p:cNvSpPr>
          <p:nvPr>
            <p:ph type="body" idx="1"/>
          </p:nvPr>
        </p:nvSpPr>
        <p:spPr/>
        <p:txBody>
          <a:bodyPr>
            <a:normAutofit fontScale="92500" lnSpcReduction="10000"/>
          </a:bodyPr>
          <a:lstStyle/>
          <a:p>
            <a:pPr eaLnBrk="1" hangingPunct="1">
              <a:lnSpc>
                <a:spcPct val="90000"/>
              </a:lnSpc>
            </a:pPr>
            <a:r>
              <a:rPr lang="en-US" dirty="0">
                <a:latin typeface="Arial" charset="0"/>
                <a:cs typeface="Arial" charset="0"/>
              </a:rPr>
              <a:t>Can use both hands?  </a:t>
            </a:r>
          </a:p>
          <a:p>
            <a:pPr lvl="1" eaLnBrk="1" hangingPunct="1">
              <a:lnSpc>
                <a:spcPct val="90000"/>
              </a:lnSpc>
            </a:pPr>
            <a:r>
              <a:rPr lang="en-US" dirty="0">
                <a:latin typeface="Arial" charset="0"/>
                <a:ea typeface="Arial" charset="0"/>
                <a:cs typeface="Arial" charset="0"/>
              </a:rPr>
              <a:t>Get tired quickly? Need strength for task?</a:t>
            </a:r>
          </a:p>
          <a:p>
            <a:pPr lvl="1" eaLnBrk="1" hangingPunct="1">
              <a:lnSpc>
                <a:spcPct val="90000"/>
              </a:lnSpc>
            </a:pPr>
            <a:r>
              <a:rPr lang="en-US" dirty="0">
                <a:latin typeface="Arial" charset="0"/>
                <a:ea typeface="Arial" charset="0"/>
                <a:cs typeface="Arial" charset="0"/>
              </a:rPr>
              <a:t>Fine control?  (Computer mouse? Buttons?)</a:t>
            </a:r>
          </a:p>
          <a:p>
            <a:pPr lvl="1" eaLnBrk="1" hangingPunct="1">
              <a:lnSpc>
                <a:spcPct val="90000"/>
              </a:lnSpc>
            </a:pPr>
            <a:r>
              <a:rPr lang="en-US" dirty="0">
                <a:latin typeface="Arial" charset="0"/>
                <a:ea typeface="Arial" charset="0"/>
                <a:cs typeface="Arial" charset="0"/>
              </a:rPr>
              <a:t>Large movements difficult?  Far apart objects?</a:t>
            </a:r>
          </a:p>
          <a:p>
            <a:pPr lvl="1" eaLnBrk="1" hangingPunct="1">
              <a:lnSpc>
                <a:spcPct val="90000"/>
              </a:lnSpc>
            </a:pPr>
            <a:r>
              <a:rPr lang="en-US" dirty="0" smtClean="0">
                <a:latin typeface="Arial" charset="0"/>
                <a:ea typeface="Arial" charset="0"/>
                <a:cs typeface="Arial" charset="0"/>
              </a:rPr>
              <a:t>Spastic/jumpy/uncontrolled </a:t>
            </a:r>
            <a:r>
              <a:rPr lang="en-US" dirty="0">
                <a:latin typeface="Arial" charset="0"/>
                <a:ea typeface="Arial" charset="0"/>
                <a:cs typeface="Arial" charset="0"/>
              </a:rPr>
              <a:t>movements?  </a:t>
            </a:r>
          </a:p>
          <a:p>
            <a:pPr lvl="1" eaLnBrk="1" hangingPunct="1">
              <a:lnSpc>
                <a:spcPct val="90000"/>
              </a:lnSpc>
            </a:pPr>
            <a:r>
              <a:rPr lang="en-US" dirty="0" smtClean="0">
                <a:latin typeface="Arial" charset="0"/>
                <a:ea typeface="Arial" charset="0"/>
                <a:cs typeface="Arial" charset="0"/>
              </a:rPr>
              <a:t>Movements too </a:t>
            </a:r>
            <a:r>
              <a:rPr lang="en-US" dirty="0">
                <a:latin typeface="Arial" charset="0"/>
                <a:ea typeface="Arial" charset="0"/>
                <a:cs typeface="Arial" charset="0"/>
              </a:rPr>
              <a:t>slow to complete task?  </a:t>
            </a:r>
          </a:p>
          <a:p>
            <a:pPr eaLnBrk="1" hangingPunct="1">
              <a:lnSpc>
                <a:spcPct val="90000"/>
              </a:lnSpc>
            </a:pPr>
            <a:r>
              <a:rPr lang="en-US" dirty="0">
                <a:latin typeface="Arial" charset="0"/>
                <a:cs typeface="Arial" charset="0"/>
              </a:rPr>
              <a:t>Can use only one hand?</a:t>
            </a:r>
          </a:p>
          <a:p>
            <a:pPr lvl="1" eaLnBrk="1" hangingPunct="1">
              <a:lnSpc>
                <a:spcPct val="90000"/>
              </a:lnSpc>
            </a:pPr>
            <a:r>
              <a:rPr lang="en-US" dirty="0">
                <a:latin typeface="Arial" charset="0"/>
                <a:ea typeface="Arial" charset="0"/>
                <a:cs typeface="Arial" charset="0"/>
              </a:rPr>
              <a:t>Same as above… </a:t>
            </a:r>
          </a:p>
          <a:p>
            <a:pPr lvl="1" eaLnBrk="1" hangingPunct="1">
              <a:lnSpc>
                <a:spcPct val="90000"/>
              </a:lnSpc>
            </a:pPr>
            <a:r>
              <a:rPr lang="en-US" dirty="0">
                <a:latin typeface="Arial" charset="0"/>
                <a:ea typeface="Arial" charset="0"/>
                <a:cs typeface="Arial" charset="0"/>
              </a:rPr>
              <a:t>Need to press/hold two things at once?</a:t>
            </a:r>
          </a:p>
          <a:p>
            <a:pPr lvl="1" eaLnBrk="1" hangingPunct="1">
              <a:lnSpc>
                <a:spcPct val="90000"/>
              </a:lnSpc>
            </a:pPr>
            <a:r>
              <a:rPr lang="en-US" dirty="0">
                <a:latin typeface="Arial" charset="0"/>
                <a:ea typeface="Arial" charset="0"/>
                <a:cs typeface="Arial" charset="0"/>
              </a:rPr>
              <a:t>Some tasks/tools designed for two hands… </a:t>
            </a:r>
          </a:p>
        </p:txBody>
      </p:sp>
    </p:spTree>
    <p:extLst>
      <p:ext uri="{BB962C8B-B14F-4D97-AF65-F5344CB8AC3E}">
        <p14:creationId xmlns:p14="http://schemas.microsoft.com/office/powerpoint/2010/main" val="1292399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normAutofit fontScale="90000"/>
          </a:bodyPr>
          <a:lstStyle/>
          <a:p>
            <a:pPr eaLnBrk="1" hangingPunct="1"/>
            <a:r>
              <a:rPr lang="en-US">
                <a:latin typeface="Arial" charset="0"/>
                <a:cs typeface="Arial" charset="0"/>
              </a:rPr>
              <a:t>Capabilities Considerations (2)</a:t>
            </a:r>
          </a:p>
        </p:txBody>
      </p:sp>
      <p:sp>
        <p:nvSpPr>
          <p:cNvPr id="135171" name="Rectangle 3"/>
          <p:cNvSpPr>
            <a:spLocks noGrp="1" noChangeArrowheads="1"/>
          </p:cNvSpPr>
          <p:nvPr>
            <p:ph type="body" idx="1"/>
          </p:nvPr>
        </p:nvSpPr>
        <p:spPr/>
        <p:txBody>
          <a:bodyPr>
            <a:normAutofit lnSpcReduction="10000"/>
          </a:bodyPr>
          <a:lstStyle/>
          <a:p>
            <a:pPr eaLnBrk="1" hangingPunct="1"/>
            <a:r>
              <a:rPr lang="en-US">
                <a:latin typeface="Arial" charset="0"/>
                <a:cs typeface="Arial" charset="0"/>
              </a:rPr>
              <a:t>Upper body movement?</a:t>
            </a:r>
          </a:p>
          <a:p>
            <a:pPr lvl="1" eaLnBrk="1" hangingPunct="1"/>
            <a:r>
              <a:rPr lang="en-US">
                <a:latin typeface="Arial" charset="0"/>
                <a:ea typeface="Arial" charset="0"/>
                <a:cs typeface="Arial" charset="0"/>
              </a:rPr>
              <a:t>Handles? Controls? Signals? </a:t>
            </a:r>
          </a:p>
          <a:p>
            <a:pPr lvl="1" eaLnBrk="1" hangingPunct="1"/>
            <a:r>
              <a:rPr lang="en-US">
                <a:latin typeface="Arial" charset="0"/>
                <a:ea typeface="Arial" charset="0"/>
                <a:cs typeface="Arial" charset="0"/>
              </a:rPr>
              <a:t>Picking up objects?  Holding small/big objects?</a:t>
            </a:r>
          </a:p>
          <a:p>
            <a:pPr lvl="1" eaLnBrk="1" hangingPunct="1"/>
            <a:r>
              <a:rPr lang="en-US">
                <a:latin typeface="Arial" charset="0"/>
                <a:ea typeface="Arial" charset="0"/>
                <a:cs typeface="Arial" charset="0"/>
              </a:rPr>
              <a:t>Manipulate money?  Buttons?  </a:t>
            </a:r>
          </a:p>
          <a:p>
            <a:pPr eaLnBrk="1" hangingPunct="1"/>
            <a:r>
              <a:rPr lang="en-US">
                <a:latin typeface="Arial" charset="0"/>
                <a:cs typeface="Arial" charset="0"/>
              </a:rPr>
              <a:t>Head movement?</a:t>
            </a:r>
          </a:p>
          <a:p>
            <a:pPr lvl="1" eaLnBrk="1" hangingPunct="1"/>
            <a:r>
              <a:rPr lang="en-US">
                <a:latin typeface="Arial" charset="0"/>
                <a:ea typeface="Arial" charset="0"/>
                <a:cs typeface="Arial" charset="0"/>
              </a:rPr>
              <a:t>Can turn gaze to look?</a:t>
            </a:r>
          </a:p>
          <a:p>
            <a:pPr eaLnBrk="1" hangingPunct="1"/>
            <a:r>
              <a:rPr lang="en-US">
                <a:latin typeface="Arial" charset="0"/>
                <a:cs typeface="Arial" charset="0"/>
              </a:rPr>
              <a:t>Wheelchair use?</a:t>
            </a:r>
          </a:p>
          <a:p>
            <a:pPr lvl="1" eaLnBrk="1" hangingPunct="1"/>
            <a:r>
              <a:rPr lang="en-US">
                <a:latin typeface="Arial" charset="0"/>
                <a:ea typeface="Arial" charset="0"/>
                <a:cs typeface="Arial" charset="0"/>
              </a:rPr>
              <a:t>Manual, power (controls?)</a:t>
            </a:r>
          </a:p>
        </p:txBody>
      </p:sp>
    </p:spTree>
    <p:extLst>
      <p:ext uri="{BB962C8B-B14F-4D97-AF65-F5344CB8AC3E}">
        <p14:creationId xmlns:p14="http://schemas.microsoft.com/office/powerpoint/2010/main" val="451082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normAutofit fontScale="90000"/>
          </a:bodyPr>
          <a:lstStyle/>
          <a:p>
            <a:pPr eaLnBrk="1" hangingPunct="1"/>
            <a:r>
              <a:rPr lang="en-US">
                <a:latin typeface="Arial" charset="0"/>
                <a:cs typeface="Arial" charset="0"/>
              </a:rPr>
              <a:t>Capabilities Considerations (3)</a:t>
            </a:r>
          </a:p>
        </p:txBody>
      </p:sp>
      <p:sp>
        <p:nvSpPr>
          <p:cNvPr id="136195" name="Rectangle 3"/>
          <p:cNvSpPr>
            <a:spLocks noGrp="1" noChangeArrowheads="1"/>
          </p:cNvSpPr>
          <p:nvPr>
            <p:ph type="body" idx="1"/>
          </p:nvPr>
        </p:nvSpPr>
        <p:spPr/>
        <p:txBody>
          <a:bodyPr>
            <a:normAutofit lnSpcReduction="10000"/>
          </a:bodyPr>
          <a:lstStyle/>
          <a:p>
            <a:pPr eaLnBrk="1" hangingPunct="1"/>
            <a:r>
              <a:rPr lang="en-US" sz="2800">
                <a:latin typeface="Arial" charset="0"/>
                <a:cs typeface="Arial" charset="0"/>
              </a:rPr>
              <a:t>Standing</a:t>
            </a:r>
          </a:p>
          <a:p>
            <a:pPr lvl="1" eaLnBrk="1" hangingPunct="1"/>
            <a:r>
              <a:rPr lang="en-US" sz="2400">
                <a:latin typeface="Arial" charset="0"/>
                <a:ea typeface="Arial" charset="0"/>
                <a:cs typeface="Arial" charset="0"/>
              </a:rPr>
              <a:t>Without assistance, with crutches/handrails?</a:t>
            </a:r>
          </a:p>
          <a:p>
            <a:pPr lvl="1" eaLnBrk="1" hangingPunct="1"/>
            <a:r>
              <a:rPr lang="en-US" sz="2400">
                <a:latin typeface="Arial" charset="0"/>
                <a:ea typeface="Arial" charset="0"/>
                <a:cs typeface="Arial" charset="0"/>
              </a:rPr>
              <a:t>Get up?  Sit down?  Need assistance?</a:t>
            </a:r>
          </a:p>
          <a:p>
            <a:pPr lvl="1" eaLnBrk="1" hangingPunct="1"/>
            <a:r>
              <a:rPr lang="en-US" sz="2400">
                <a:latin typeface="Arial" charset="0"/>
                <a:ea typeface="Arial" charset="0"/>
                <a:cs typeface="Arial" charset="0"/>
              </a:rPr>
              <a:t>For how long (strength, fatigue)?</a:t>
            </a:r>
          </a:p>
          <a:p>
            <a:pPr lvl="1" eaLnBrk="1" hangingPunct="1"/>
            <a:r>
              <a:rPr lang="en-US" sz="2400">
                <a:latin typeface="Arial" charset="0"/>
                <a:ea typeface="Arial" charset="0"/>
                <a:cs typeface="Arial" charset="0"/>
              </a:rPr>
              <a:t>Balance considerations?  Moving vehicle?</a:t>
            </a:r>
          </a:p>
          <a:p>
            <a:pPr eaLnBrk="1" hangingPunct="1"/>
            <a:r>
              <a:rPr lang="en-US" sz="2800">
                <a:latin typeface="Arial" charset="0"/>
                <a:cs typeface="Arial" charset="0"/>
              </a:rPr>
              <a:t>Walking</a:t>
            </a:r>
          </a:p>
          <a:p>
            <a:pPr lvl="1" eaLnBrk="1" hangingPunct="1"/>
            <a:r>
              <a:rPr lang="en-US" sz="2400">
                <a:latin typeface="Arial" charset="0"/>
                <a:ea typeface="Arial" charset="0"/>
                <a:cs typeface="Arial" charset="0"/>
              </a:rPr>
              <a:t>Without assistance, with crutches/handrails?</a:t>
            </a:r>
          </a:p>
          <a:p>
            <a:pPr lvl="1" eaLnBrk="1" hangingPunct="1"/>
            <a:r>
              <a:rPr lang="en-US" sz="2400">
                <a:latin typeface="Arial" charset="0"/>
                <a:ea typeface="Arial" charset="0"/>
                <a:cs typeface="Arial" charset="0"/>
              </a:rPr>
              <a:t>For what distance?  For how long?  How fast?</a:t>
            </a:r>
          </a:p>
          <a:p>
            <a:pPr lvl="1" eaLnBrk="1" hangingPunct="1"/>
            <a:r>
              <a:rPr lang="en-US" sz="2400">
                <a:latin typeface="Arial" charset="0"/>
                <a:ea typeface="Arial" charset="0"/>
                <a:cs typeface="Arial" charset="0"/>
              </a:rPr>
              <a:t>Steps (how many? How high?)? Inclines? </a:t>
            </a:r>
          </a:p>
          <a:p>
            <a:pPr lvl="1" eaLnBrk="1" hangingPunct="1"/>
            <a:r>
              <a:rPr lang="en-US" sz="2400">
                <a:latin typeface="Arial" charset="0"/>
                <a:ea typeface="Arial" charset="0"/>
                <a:cs typeface="Arial" charset="0"/>
              </a:rPr>
              <a:t>Moving through crowds? Uneven terrain? Balance?</a:t>
            </a:r>
          </a:p>
        </p:txBody>
      </p:sp>
    </p:spTree>
    <p:extLst>
      <p:ext uri="{BB962C8B-B14F-4D97-AF65-F5344CB8AC3E}">
        <p14:creationId xmlns:p14="http://schemas.microsoft.com/office/powerpoint/2010/main" val="3737672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r>
              <a:rPr lang="en-US">
                <a:latin typeface="Arial" charset="0"/>
                <a:cs typeface="Arial" charset="0"/>
              </a:rPr>
              <a:t>Outline</a:t>
            </a:r>
          </a:p>
        </p:txBody>
      </p:sp>
      <p:sp>
        <p:nvSpPr>
          <p:cNvPr id="137219" name="Rectangle 3"/>
          <p:cNvSpPr>
            <a:spLocks noGrp="1" noChangeArrowheads="1"/>
          </p:cNvSpPr>
          <p:nvPr>
            <p:ph type="body" idx="1"/>
          </p:nvPr>
        </p:nvSpPr>
        <p:spPr>
          <a:xfrm>
            <a:off x="304800" y="1981200"/>
            <a:ext cx="8534400" cy="4724400"/>
          </a:xfrm>
        </p:spPr>
        <p:txBody>
          <a:bodyPr/>
          <a:lstStyle/>
          <a:p>
            <a:r>
              <a:rPr lang="en-US" dirty="0">
                <a:latin typeface="Arial" charset="0"/>
                <a:cs typeface="Arial" charset="0"/>
              </a:rPr>
              <a:t>Senses (last time)</a:t>
            </a:r>
          </a:p>
          <a:p>
            <a:r>
              <a:rPr lang="en-US" dirty="0">
                <a:latin typeface="Arial" charset="0"/>
                <a:cs typeface="Arial" charset="0"/>
              </a:rPr>
              <a:t>Motor System</a:t>
            </a:r>
          </a:p>
          <a:p>
            <a:r>
              <a:rPr lang="en-US" dirty="0">
                <a:latin typeface="Arial" charset="0"/>
                <a:cs typeface="Arial" charset="0"/>
              </a:rPr>
              <a:t>Cognitive Abilities</a:t>
            </a:r>
          </a:p>
          <a:p>
            <a:r>
              <a:rPr lang="en-US" dirty="0">
                <a:latin typeface="Arial" charset="0"/>
                <a:cs typeface="Arial" charset="0"/>
              </a:rPr>
              <a:t>How do People with Disabilities Access Computers and the Web?</a:t>
            </a:r>
          </a:p>
          <a:p>
            <a:r>
              <a:rPr lang="en-US" dirty="0">
                <a:latin typeface="Arial" charset="0"/>
                <a:cs typeface="Arial" charset="0"/>
              </a:rPr>
              <a:t>Legal Requirements for Accessibility of Software and Websites</a:t>
            </a:r>
          </a:p>
        </p:txBody>
      </p:sp>
    </p:spTree>
    <p:extLst>
      <p:ext uri="{BB962C8B-B14F-4D97-AF65-F5344CB8AC3E}">
        <p14:creationId xmlns:p14="http://schemas.microsoft.com/office/powerpoint/2010/main" val="2347407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IT">
      <a:dk1>
        <a:srgbClr val="513127"/>
      </a:dk1>
      <a:lt1>
        <a:srgbClr val="F36E21"/>
      </a:lt1>
      <a:dk2>
        <a:srgbClr val="000000"/>
      </a:dk2>
      <a:lt2>
        <a:srgbClr val="C7C3BD"/>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2337</TotalTime>
  <Words>2240</Words>
  <Application>Microsoft Macintosh PowerPoint</Application>
  <PresentationFormat>On-screen Show (4:3)</PresentationFormat>
  <Paragraphs>529</Paragraphs>
  <Slides>40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Calibri</vt:lpstr>
      <vt:lpstr>ＭＳ Ｐゴシック</vt:lpstr>
      <vt:lpstr>Times New Roman</vt:lpstr>
      <vt:lpstr>Wingdings</vt:lpstr>
      <vt:lpstr>Arial</vt:lpstr>
      <vt:lpstr>Office Theme</vt:lpstr>
      <vt:lpstr>Human Abilities: Motor and Cognitive  Assistive Technology and Laws</vt:lpstr>
      <vt:lpstr>Outline</vt:lpstr>
      <vt:lpstr>Motor Impairments</vt:lpstr>
      <vt:lpstr>Forms of Movement Impairments</vt:lpstr>
      <vt:lpstr>Some Types of Motor Impairments</vt:lpstr>
      <vt:lpstr>Capabilities Considerations (1)</vt:lpstr>
      <vt:lpstr>Capabilities Considerations (2)</vt:lpstr>
      <vt:lpstr>Capabilities Considerations (3)</vt:lpstr>
      <vt:lpstr>Outline</vt:lpstr>
      <vt:lpstr>Variations in Cognitive Abilities</vt:lpstr>
      <vt:lpstr>Individual Cognitive Differences</vt:lpstr>
      <vt:lpstr>Cognitive/Learning Impairments</vt:lpstr>
      <vt:lpstr>Effects of aging on cognition</vt:lpstr>
      <vt:lpstr>Brain injury or stroke  may affect cognitive skills</vt:lpstr>
      <vt:lpstr>Learning Disabilities</vt:lpstr>
      <vt:lpstr>Developmental Disabilities</vt:lpstr>
      <vt:lpstr>Co-existence of Developmental Disabilities</vt:lpstr>
      <vt:lpstr>Outline</vt:lpstr>
      <vt:lpstr>How Do People with Disabilities Access  the Web?</vt:lpstr>
      <vt:lpstr>Blind Users: Screen Readers</vt:lpstr>
      <vt:lpstr>Braille Technology</vt:lpstr>
      <vt:lpstr>Low Vision: Screen Magnification Software</vt:lpstr>
      <vt:lpstr>Motor Disabilities: Input Methods</vt:lpstr>
      <vt:lpstr>Motor Disabilities: Row/Column Entry</vt:lpstr>
      <vt:lpstr>View This Video at Home: “Access to Technology in the Workplace: In Our Own Words”</vt:lpstr>
      <vt:lpstr>Outline</vt:lpstr>
      <vt:lpstr>Laws, Legal Requirements</vt:lpstr>
      <vt:lpstr>Vocational Rehabilitation Act</vt:lpstr>
      <vt:lpstr>Vocational Rehabilitation Act</vt:lpstr>
      <vt:lpstr>Vocational Rehabilitation Act</vt:lpstr>
      <vt:lpstr>Americans with Disabilities Act (ADA)</vt:lpstr>
      <vt:lpstr>ADA: Telecommunications</vt:lpstr>
      <vt:lpstr>ADA: Public Accommodations</vt:lpstr>
      <vt:lpstr>Outline</vt:lpstr>
      <vt:lpstr>EXTRA SLIDES</vt:lpstr>
      <vt:lpstr>Dyslexia</vt:lpstr>
      <vt:lpstr>Dyslexia Simulation</vt:lpstr>
      <vt:lpstr>PowerPoint Presentation</vt:lpstr>
      <vt:lpstr>Questions</vt:lpstr>
      <vt:lpstr>Unmodified Paragraph</vt:lpstr>
    </vt:vector>
  </TitlesOfParts>
  <Manager/>
  <Company/>
  <LinksUpToDate>false</LinksUpToDate>
  <SharedDoc>false</SharedDoc>
  <HyperlinkBase/>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Motor and Cognitive Abilities, Assistive Technology and Laws</dc:title>
  <dc:subject/>
  <dc:creator>Matt Huenerfauth</dc:creator>
  <cp:keywords/>
  <dc:description/>
  <cp:lastModifiedBy>Matt Huenerfauth</cp:lastModifiedBy>
  <cp:revision>163</cp:revision>
  <cp:lastPrinted>2014-06-23T01:40:31Z</cp:lastPrinted>
  <dcterms:created xsi:type="dcterms:W3CDTF">2014-06-21T14:06:04Z</dcterms:created>
  <dcterms:modified xsi:type="dcterms:W3CDTF">2017-11-07T21:47:05Z</dcterms:modified>
  <cp:category/>
</cp:coreProperties>
</file>