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18" r:id="rId2"/>
    <p:sldId id="320" r:id="rId3"/>
    <p:sldId id="435" r:id="rId4"/>
    <p:sldId id="437" r:id="rId5"/>
    <p:sldId id="438" r:id="rId6"/>
    <p:sldId id="436" r:id="rId7"/>
    <p:sldId id="424" r:id="rId8"/>
    <p:sldId id="425" r:id="rId9"/>
    <p:sldId id="426" r:id="rId10"/>
    <p:sldId id="427" r:id="rId11"/>
    <p:sldId id="428" r:id="rId12"/>
    <p:sldId id="429" r:id="rId13"/>
    <p:sldId id="430" r:id="rId14"/>
    <p:sldId id="431" r:id="rId15"/>
    <p:sldId id="432" r:id="rId16"/>
    <p:sldId id="433" r:id="rId17"/>
    <p:sldId id="434" r:id="rId18"/>
    <p:sldId id="415" r:id="rId19"/>
    <p:sldId id="416" r:id="rId20"/>
    <p:sldId id="417" r:id="rId21"/>
    <p:sldId id="418" r:id="rId22"/>
    <p:sldId id="419" r:id="rId23"/>
    <p:sldId id="420" r:id="rId24"/>
    <p:sldId id="421" r:id="rId25"/>
    <p:sldId id="422" r:id="rId26"/>
    <p:sldId id="441" r:id="rId27"/>
    <p:sldId id="321" r:id="rId28"/>
    <p:sldId id="322" r:id="rId29"/>
    <p:sldId id="323" r:id="rId30"/>
    <p:sldId id="324" r:id="rId31"/>
    <p:sldId id="326" r:id="rId32"/>
    <p:sldId id="327" r:id="rId33"/>
    <p:sldId id="328" r:id="rId34"/>
    <p:sldId id="363" r:id="rId35"/>
    <p:sldId id="329" r:id="rId36"/>
    <p:sldId id="365" r:id="rId37"/>
    <p:sldId id="332" r:id="rId38"/>
    <p:sldId id="440" r:id="rId39"/>
    <p:sldId id="334" r:id="rId40"/>
    <p:sldId id="367" r:id="rId41"/>
    <p:sldId id="335" r:id="rId42"/>
    <p:sldId id="368" r:id="rId43"/>
    <p:sldId id="439" r:id="rId44"/>
    <p:sldId id="338" r:id="rId45"/>
    <p:sldId id="372" r:id="rId46"/>
    <p:sldId id="339" r:id="rId47"/>
    <p:sldId id="413" r:id="rId48"/>
    <p:sldId id="442" r:id="rId49"/>
    <p:sldId id="44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3"/>
    <p:restoredTop sz="79750" autoAdjust="0"/>
  </p:normalViewPr>
  <p:slideViewPr>
    <p:cSldViewPr snapToGrid="0" snapToObjects="1">
      <p:cViewPr varScale="1">
        <p:scale>
          <a:sx n="122" d="100"/>
          <a:sy n="122" d="100"/>
        </p:scale>
        <p:origin x="85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8F65B-494A-CA44-B3FB-6292234F0474}" type="datetime1">
              <a:rPr lang="en-US" smtClean="0"/>
              <a:t>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D99D0-84EE-8F48-933F-A039F497AF88}" type="slidenum">
              <a:rPr lang="en-US" smtClean="0"/>
              <a:t>‹#›</a:t>
            </a:fld>
            <a:endParaRPr lang="en-US"/>
          </a:p>
        </p:txBody>
      </p:sp>
    </p:spTree>
    <p:extLst>
      <p:ext uri="{BB962C8B-B14F-4D97-AF65-F5344CB8AC3E}">
        <p14:creationId xmlns:p14="http://schemas.microsoft.com/office/powerpoint/2010/main" val="3651156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13339-88A6-7E49-AB2D-DFDAAB6DA192}" type="datetime1">
              <a:rPr lang="en-US" smtClean="0"/>
              <a:t>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45A1B-77FF-6C47-B684-1E42B32E8854}" type="slidenum">
              <a:rPr lang="en-US" smtClean="0"/>
              <a:t>‹#›</a:t>
            </a:fld>
            <a:endParaRPr lang="en-US"/>
          </a:p>
        </p:txBody>
      </p:sp>
    </p:spTree>
    <p:extLst>
      <p:ext uri="{BB962C8B-B14F-4D97-AF65-F5344CB8AC3E}">
        <p14:creationId xmlns:p14="http://schemas.microsoft.com/office/powerpoint/2010/main" val="1263545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445A1B-77FF-6C47-B684-1E42B32E8854}" type="slidenum">
              <a:rPr lang="en-US" smtClean="0"/>
              <a:t>4</a:t>
            </a:fld>
            <a:endParaRPr lang="en-US"/>
          </a:p>
        </p:txBody>
      </p:sp>
    </p:spTree>
    <p:extLst>
      <p:ext uri="{BB962C8B-B14F-4D97-AF65-F5344CB8AC3E}">
        <p14:creationId xmlns:p14="http://schemas.microsoft.com/office/powerpoint/2010/main" val="17423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MAY 4 2015</a:t>
            </a:r>
          </a:p>
        </p:txBody>
      </p:sp>
      <p:sp>
        <p:nvSpPr>
          <p:cNvPr id="4" name="Slide Number Placeholder 3"/>
          <p:cNvSpPr>
            <a:spLocks noGrp="1"/>
          </p:cNvSpPr>
          <p:nvPr>
            <p:ph type="sldNum" sz="quarter" idx="10"/>
          </p:nvPr>
        </p:nvSpPr>
        <p:spPr/>
        <p:txBody>
          <a:bodyPr/>
          <a:lstStyle/>
          <a:p>
            <a:fld id="{93445A1B-77FF-6C47-B684-1E42B32E8854}" type="slidenum">
              <a:rPr lang="en-US" smtClean="0"/>
              <a:t>26</a:t>
            </a:fld>
            <a:endParaRPr lang="en-US"/>
          </a:p>
        </p:txBody>
      </p:sp>
    </p:spTree>
    <p:extLst>
      <p:ext uri="{BB962C8B-B14F-4D97-AF65-F5344CB8AC3E}">
        <p14:creationId xmlns:p14="http://schemas.microsoft.com/office/powerpoint/2010/main" val="420362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1ED39B27-A7A4-4D4B-8692-F59441044FEA}" type="slidenum">
              <a:rPr lang="en-US" sz="1200" b="0"/>
              <a:pPr eaLnBrk="1" hangingPunct="1"/>
              <a:t>32</a:t>
            </a:fld>
            <a:endParaRPr lang="en-US" sz="1200" b="0"/>
          </a:p>
        </p:txBody>
      </p:sp>
      <p:sp>
        <p:nvSpPr>
          <p:cNvPr id="96259" name="Rectangle 2"/>
          <p:cNvSpPr>
            <a:spLocks noGrp="1" noRot="1" noChangeAspect="1" noChangeArrowheads="1" noTextEdit="1"/>
          </p:cNvSpPr>
          <p:nvPr>
            <p:ph type="sldImg"/>
          </p:nvPr>
        </p:nvSpPr>
        <p:spPr>
          <a:xfrm>
            <a:off x="1144588" y="687388"/>
            <a:ext cx="4568825" cy="3425825"/>
          </a:xfrm>
          <a:ln w="12700" cap="flat"/>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endParaRPr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9CCFEE56-344E-AB47-B151-025BA029FCC6}" type="slidenum">
              <a:rPr lang="en-US" sz="1200" b="0"/>
              <a:pPr eaLnBrk="1" hangingPunct="1"/>
              <a:t>33</a:t>
            </a:fld>
            <a:endParaRPr lang="en-US" sz="1200" b="0"/>
          </a:p>
        </p:txBody>
      </p:sp>
      <p:sp>
        <p:nvSpPr>
          <p:cNvPr id="98307" name="Rectangle 2"/>
          <p:cNvSpPr>
            <a:spLocks noGrp="1" noRot="1" noChangeAspect="1" noChangeArrowheads="1" noTextEdit="1"/>
          </p:cNvSpPr>
          <p:nvPr>
            <p:ph type="sldImg"/>
          </p:nvPr>
        </p:nvSpPr>
        <p:spPr>
          <a:xfrm>
            <a:off x="1144588" y="687388"/>
            <a:ext cx="4568825" cy="3425825"/>
          </a:xfrm>
          <a:ln w="12700" cap="flat"/>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endParaRPr noProof="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2D8F988-B899-8748-A7C7-8C3875206ADF}" type="slidenum">
              <a:rPr lang="en-US" sz="1200" b="0"/>
              <a:pPr eaLnBrk="1" hangingPunct="1"/>
              <a:t>35</a:t>
            </a:fld>
            <a:endParaRPr lang="en-US" sz="1200" b="0"/>
          </a:p>
        </p:txBody>
      </p:sp>
      <p:sp>
        <p:nvSpPr>
          <p:cNvPr id="100355" name="Rectangle 2"/>
          <p:cNvSpPr>
            <a:spLocks noGrp="1" noRot="1" noChangeAspect="1" noChangeArrowheads="1" noTextEdit="1"/>
          </p:cNvSpPr>
          <p:nvPr>
            <p:ph type="sldImg"/>
          </p:nvPr>
        </p:nvSpPr>
        <p:spPr>
          <a:xfrm>
            <a:off x="1144588" y="687388"/>
            <a:ext cx="4568825" cy="3425825"/>
          </a:xfrm>
          <a:ln w="12700" cap="flat"/>
        </p:spPr>
      </p:sp>
      <p:sp>
        <p:nvSpPr>
          <p:cNvPr id="1003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endParaRPr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MAY 4 2015</a:t>
            </a:r>
          </a:p>
        </p:txBody>
      </p:sp>
      <p:sp>
        <p:nvSpPr>
          <p:cNvPr id="4" name="Slide Number Placeholder 3"/>
          <p:cNvSpPr>
            <a:spLocks noGrp="1"/>
          </p:cNvSpPr>
          <p:nvPr>
            <p:ph type="sldNum" sz="quarter" idx="10"/>
          </p:nvPr>
        </p:nvSpPr>
        <p:spPr/>
        <p:txBody>
          <a:bodyPr/>
          <a:lstStyle/>
          <a:p>
            <a:fld id="{93445A1B-77FF-6C47-B684-1E42B32E8854}" type="slidenum">
              <a:rPr lang="en-US" smtClean="0"/>
              <a:t>38</a:t>
            </a:fld>
            <a:endParaRPr lang="en-US"/>
          </a:p>
        </p:txBody>
      </p:sp>
    </p:spTree>
    <p:extLst>
      <p:ext uri="{BB962C8B-B14F-4D97-AF65-F5344CB8AC3E}">
        <p14:creationId xmlns:p14="http://schemas.microsoft.com/office/powerpoint/2010/main" val="420362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web.mnstate.edu</a:t>
            </a:r>
            <a:r>
              <a:rPr lang="en-US" dirty="0"/>
              <a:t>/</a:t>
            </a:r>
            <a:r>
              <a:rPr lang="en-US" dirty="0" err="1"/>
              <a:t>anderkev</a:t>
            </a:r>
            <a:r>
              <a:rPr lang="en-US" dirty="0"/>
              <a:t>/</a:t>
            </a:r>
            <a:r>
              <a:rPr lang="en-US" dirty="0" err="1"/>
              <a:t>SensoryImpairments.ppt</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40</a:t>
            </a:fld>
            <a:endParaRPr lang="en-US"/>
          </a:p>
        </p:txBody>
      </p:sp>
    </p:spTree>
    <p:extLst>
      <p:ext uri="{BB962C8B-B14F-4D97-AF65-F5344CB8AC3E}">
        <p14:creationId xmlns:p14="http://schemas.microsoft.com/office/powerpoint/2010/main" val="111841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MAY 4 2015</a:t>
            </a:r>
          </a:p>
        </p:txBody>
      </p:sp>
      <p:sp>
        <p:nvSpPr>
          <p:cNvPr id="4" name="Slide Number Placeholder 3"/>
          <p:cNvSpPr>
            <a:spLocks noGrp="1"/>
          </p:cNvSpPr>
          <p:nvPr>
            <p:ph type="sldNum" sz="quarter" idx="10"/>
          </p:nvPr>
        </p:nvSpPr>
        <p:spPr/>
        <p:txBody>
          <a:bodyPr/>
          <a:lstStyle/>
          <a:p>
            <a:fld id="{93445A1B-77FF-6C47-B684-1E42B32E8854}" type="slidenum">
              <a:rPr lang="en-US" smtClean="0"/>
              <a:t>43</a:t>
            </a:fld>
            <a:endParaRPr lang="en-US"/>
          </a:p>
        </p:txBody>
      </p:sp>
    </p:spTree>
    <p:extLst>
      <p:ext uri="{BB962C8B-B14F-4D97-AF65-F5344CB8AC3E}">
        <p14:creationId xmlns:p14="http://schemas.microsoft.com/office/powerpoint/2010/main" val="420362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9726F-7195-9842-9A20-6F34871ECE86}" type="slidenum">
              <a:rPr lang="en-US"/>
              <a:pPr/>
              <a:t>45</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p:txBody>
          <a:bodyPr/>
          <a:lstStyle/>
          <a:p>
            <a:r>
              <a:rPr lang="en-US" dirty="0" err="1"/>
              <a:t>web.mnstate.edu</a:t>
            </a:r>
            <a:r>
              <a:rPr lang="en-US" dirty="0"/>
              <a:t>/</a:t>
            </a:r>
            <a:r>
              <a:rPr lang="en-US" dirty="0" err="1"/>
              <a:t>anderkev</a:t>
            </a:r>
            <a:r>
              <a:rPr lang="en-US" dirty="0"/>
              <a:t>/</a:t>
            </a:r>
            <a:r>
              <a:rPr lang="en-US" dirty="0" err="1"/>
              <a:t>SensoryImpairments.ppt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SLIDE MAY 4 2015</a:t>
            </a:r>
          </a:p>
        </p:txBody>
      </p:sp>
      <p:sp>
        <p:nvSpPr>
          <p:cNvPr id="4" name="Slide Number Placeholder 3"/>
          <p:cNvSpPr>
            <a:spLocks noGrp="1"/>
          </p:cNvSpPr>
          <p:nvPr>
            <p:ph type="sldNum" sz="quarter" idx="10"/>
          </p:nvPr>
        </p:nvSpPr>
        <p:spPr/>
        <p:txBody>
          <a:bodyPr/>
          <a:lstStyle/>
          <a:p>
            <a:fld id="{93445A1B-77FF-6C47-B684-1E42B32E8854}" type="slidenum">
              <a:rPr lang="en-US" smtClean="0"/>
              <a:t>47</a:t>
            </a:fld>
            <a:endParaRPr lang="en-US"/>
          </a:p>
        </p:txBody>
      </p:sp>
    </p:spTree>
    <p:extLst>
      <p:ext uri="{BB962C8B-B14F-4D97-AF65-F5344CB8AC3E}">
        <p14:creationId xmlns:p14="http://schemas.microsoft.com/office/powerpoint/2010/main" val="42036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11A7F45-26A0-314D-A9D0-F4F79F240319}" type="slidenum">
              <a:rPr lang="en-US" sz="1200" b="0"/>
              <a:pPr eaLnBrk="1" hangingPunct="1"/>
              <a:t>8</a:t>
            </a:fld>
            <a:endParaRPr lang="en-US" sz="1200" b="0"/>
          </a:p>
        </p:txBody>
      </p:sp>
      <p:sp>
        <p:nvSpPr>
          <p:cNvPr id="50179" name="Rectangle 2"/>
          <p:cNvSpPr>
            <a:spLocks noGrp="1" noRot="1" noChangeAspect="1" noChangeArrowheads="1" noTextEdit="1"/>
          </p:cNvSpPr>
          <p:nvPr>
            <p:ph type="sldImg"/>
          </p:nvPr>
        </p:nvSpPr>
        <p:spPr>
          <a:xfrm>
            <a:off x="1144588" y="687388"/>
            <a:ext cx="4568825" cy="3425825"/>
          </a:xfrm>
          <a:ln w="12700" cap="flat"/>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endParaRPr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800" dirty="0">
                <a:latin typeface="Arial" charset="0"/>
                <a:cs typeface="Arial" charset="0"/>
              </a:rPr>
              <a:t>The macula is near the center of the retina, which is the area in the back of the eye. </a:t>
            </a:r>
          </a:p>
          <a:p>
            <a:pPr lvl="1">
              <a:lnSpc>
                <a:spcPct val="90000"/>
              </a:lnSpc>
            </a:pPr>
            <a:r>
              <a:rPr lang="en-US" sz="2400" dirty="0">
                <a:latin typeface="Arial" charset="0"/>
                <a:ea typeface="Arial" charset="0"/>
                <a:cs typeface="Arial" charset="0"/>
              </a:rPr>
              <a:t>The aging process and the thinning of the tissues of the macula cause the most common form of macular </a:t>
            </a:r>
            <a:r>
              <a:rPr lang="en-US" sz="2400" dirty="0" err="1">
                <a:latin typeface="Arial" charset="0"/>
                <a:ea typeface="Arial" charset="0"/>
                <a:cs typeface="Arial" charset="0"/>
              </a:rPr>
              <a:t>degeneration,"dry</a:t>
            </a:r>
            <a:r>
              <a:rPr lang="en-US" sz="2400" dirty="0">
                <a:latin typeface="Arial" charset="0"/>
                <a:ea typeface="Arial" charset="0"/>
                <a:cs typeface="Arial" charset="0"/>
              </a:rPr>
              <a:t>" macular degeneration. The result is a gradual loss of vision. </a:t>
            </a:r>
          </a:p>
          <a:p>
            <a:pPr lvl="1">
              <a:lnSpc>
                <a:spcPct val="90000"/>
              </a:lnSpc>
            </a:pPr>
            <a:r>
              <a:rPr lang="en-US" sz="2400" dirty="0">
                <a:latin typeface="Arial" charset="0"/>
                <a:ea typeface="Arial" charset="0"/>
                <a:cs typeface="Arial" charset="0"/>
              </a:rPr>
              <a:t>"Wet" macular degeneration occurs when abnormal blood vessels at the back of the eye begin to leak fluid or blood and blur central vision, often resulting in rapid loss of vision. </a:t>
            </a:r>
          </a:p>
          <a:p>
            <a:pPr>
              <a:lnSpc>
                <a:spcPct val="90000"/>
              </a:lnSpc>
            </a:pPr>
            <a:r>
              <a:rPr lang="en-US" sz="2800" dirty="0">
                <a:latin typeface="Arial" charset="0"/>
                <a:cs typeface="Arial" charset="0"/>
              </a:rPr>
              <a:t>The person's central area of sight is affected the most, making it difficult to see objects that the person is looking at directly. </a:t>
            </a:r>
          </a:p>
          <a:p>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10</a:t>
            </a:fld>
            <a:endParaRPr lang="en-US"/>
          </a:p>
        </p:txBody>
      </p:sp>
    </p:spTree>
    <p:extLst>
      <p:ext uri="{BB962C8B-B14F-4D97-AF65-F5344CB8AC3E}">
        <p14:creationId xmlns:p14="http://schemas.microsoft.com/office/powerpoint/2010/main" val="303953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cs typeface="Arial" charset="0"/>
              </a:rPr>
              <a:t>Glaucoma is caused by an increase in pressure inside the eye, which causes damage to the optic nerve. </a:t>
            </a:r>
          </a:p>
          <a:p>
            <a:r>
              <a:rPr lang="en-US" sz="1200" dirty="0">
                <a:latin typeface="Arial" charset="0"/>
                <a:cs typeface="Arial" charset="0"/>
              </a:rPr>
              <a:t>The end result is often the opposite of the effect of macular degeneration: the loss of peripheral vision and a blurry central area of vision. It can be particularly difficult to read text because text seems faded as well as blurry. </a:t>
            </a:r>
          </a:p>
          <a:p>
            <a:r>
              <a:rPr lang="en-US" sz="1200" dirty="0">
                <a:latin typeface="Arial" charset="0"/>
                <a:cs typeface="Arial" charset="0"/>
              </a:rPr>
              <a:t>Some people have compared the effects of glaucoma to looking at everything through a straw.</a:t>
            </a:r>
          </a:p>
          <a:p>
            <a:r>
              <a:rPr lang="en-US" sz="1200" dirty="0">
                <a:latin typeface="Arial" charset="0"/>
                <a:cs typeface="Arial" charset="0"/>
              </a:rPr>
              <a:t>The </a:t>
            </a:r>
            <a:r>
              <a:rPr lang="en-US" sz="1200" b="1" i="1" dirty="0">
                <a:latin typeface="Arial" charset="0"/>
                <a:cs typeface="Arial" charset="0"/>
              </a:rPr>
              <a:t>angle</a:t>
            </a:r>
            <a:r>
              <a:rPr lang="en-US" sz="1200" dirty="0">
                <a:latin typeface="Arial" charset="0"/>
                <a:cs typeface="Arial" charset="0"/>
              </a:rPr>
              <a:t> is the area in the anterior chamber where the cornea and iris join.  It makes up the eye's drainage system and is comprised of outermost part of the iris, the front of the </a:t>
            </a:r>
            <a:r>
              <a:rPr lang="en-US" sz="1200" dirty="0" err="1">
                <a:latin typeface="Arial" charset="0"/>
                <a:cs typeface="Arial" charset="0"/>
              </a:rPr>
              <a:t>ciliary</a:t>
            </a:r>
            <a:r>
              <a:rPr lang="en-US" sz="1200" dirty="0">
                <a:latin typeface="Arial" charset="0"/>
                <a:cs typeface="Arial" charset="0"/>
              </a:rPr>
              <a:t> body, the trabecular meshwork, and the Canal of </a:t>
            </a:r>
            <a:r>
              <a:rPr lang="en-US" sz="1200" dirty="0" err="1">
                <a:latin typeface="Arial" charset="0"/>
                <a:cs typeface="Arial" charset="0"/>
              </a:rPr>
              <a:t>Schlemm</a:t>
            </a:r>
            <a:r>
              <a:rPr lang="en-US" sz="1200" dirty="0">
                <a:latin typeface="Arial" charset="0"/>
                <a:cs typeface="Arial" charset="0"/>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11</a:t>
            </a:fld>
            <a:endParaRPr lang="en-US"/>
          </a:p>
        </p:txBody>
      </p:sp>
    </p:spTree>
    <p:extLst>
      <p:ext uri="{BB962C8B-B14F-4D97-AF65-F5344CB8AC3E}">
        <p14:creationId xmlns:p14="http://schemas.microsoft.com/office/powerpoint/2010/main" val="225311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cs typeface="Arial" charset="0"/>
              </a:rPr>
              <a:t>One of the effects of long-term diabetes can be the leaking of retinal blood vessels, causing dark patches in the field of vision where the leaks occur. Text can appear blurred or distorted in these regions.</a:t>
            </a:r>
          </a:p>
          <a:p>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12</a:t>
            </a:fld>
            <a:endParaRPr lang="en-US"/>
          </a:p>
        </p:txBody>
      </p:sp>
    </p:spTree>
    <p:extLst>
      <p:ext uri="{BB962C8B-B14F-4D97-AF65-F5344CB8AC3E}">
        <p14:creationId xmlns:p14="http://schemas.microsoft.com/office/powerpoint/2010/main" val="155553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Individuals with cataracts have areas of opacity in the lens of their eyes which results in a blurred or hazy effect, especially in bright light. </a:t>
            </a:r>
          </a:p>
          <a:p>
            <a:r>
              <a:rPr lang="en-US" dirty="0">
                <a:latin typeface="Arial" charset="0"/>
                <a:cs typeface="Arial" charset="0"/>
              </a:rPr>
              <a:t>Text can appear to fade into the background. </a:t>
            </a:r>
          </a:p>
          <a:p>
            <a:r>
              <a:rPr lang="en-US" dirty="0">
                <a:latin typeface="Arial" charset="0"/>
                <a:cs typeface="Arial" charset="0"/>
              </a:rPr>
              <a:t>High contrast is especially important for people with advanced cataracts.</a:t>
            </a:r>
          </a:p>
          <a:p>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13</a:t>
            </a:fld>
            <a:endParaRPr lang="en-US"/>
          </a:p>
        </p:txBody>
      </p:sp>
    </p:spTree>
    <p:extLst>
      <p:ext uri="{BB962C8B-B14F-4D97-AF65-F5344CB8AC3E}">
        <p14:creationId xmlns:p14="http://schemas.microsoft.com/office/powerpoint/2010/main" val="201443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C7D72ED5-F8EF-9D45-B557-3E0D6F404D6C}" type="slidenum">
              <a:rPr lang="en-US" sz="1200" b="0"/>
              <a:pPr eaLnBrk="1" hangingPunct="1"/>
              <a:t>14</a:t>
            </a:fld>
            <a:endParaRPr lang="en-US" sz="1200" b="0"/>
          </a:p>
        </p:txBody>
      </p:sp>
      <p:sp>
        <p:nvSpPr>
          <p:cNvPr id="75779" name="Rectangle 2"/>
          <p:cNvSpPr>
            <a:spLocks noGrp="1" noRot="1" noChangeAspect="1" noChangeArrowheads="1" noTextEdit="1"/>
          </p:cNvSpPr>
          <p:nvPr>
            <p:ph type="sldImg"/>
          </p:nvPr>
        </p:nvSpPr>
        <p:spPr>
          <a:xfrm>
            <a:off x="1144588" y="687388"/>
            <a:ext cx="4568825" cy="3425825"/>
          </a:xfrm>
          <a:ln w="12700" cap="flat"/>
        </p:spPr>
      </p:sp>
      <p:sp>
        <p:nvSpPr>
          <p:cNvPr id="75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p>
            <a:endParaRPr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884122" y="8685235"/>
            <a:ext cx="297232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3" rIns="91427" bIns="45713"/>
          <a:lstStyle>
            <a:lvl1pPr>
              <a:defRPr sz="2400">
                <a:solidFill>
                  <a:schemeClr val="tx1"/>
                </a:solidFill>
                <a:latin typeface="Tahoma" charset="0"/>
                <a:ea typeface="ＭＳ Ｐゴシック" charset="-128"/>
              </a:defRPr>
            </a:lvl1pPr>
            <a:lvl2pPr marL="37336197" indent="-3688617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0022" eaLnBrk="0" fontAlgn="base" hangingPunct="0">
              <a:spcBef>
                <a:spcPct val="0"/>
              </a:spcBef>
              <a:spcAft>
                <a:spcPct val="0"/>
              </a:spcAft>
              <a:defRPr sz="2400">
                <a:solidFill>
                  <a:schemeClr val="tx1"/>
                </a:solidFill>
                <a:latin typeface="Tahoma" charset="0"/>
                <a:ea typeface="ＭＳ Ｐゴシック" charset="-128"/>
              </a:defRPr>
            </a:lvl6pPr>
            <a:lvl7pPr marL="900044" eaLnBrk="0" fontAlgn="base" hangingPunct="0">
              <a:spcBef>
                <a:spcPct val="0"/>
              </a:spcBef>
              <a:spcAft>
                <a:spcPct val="0"/>
              </a:spcAft>
              <a:defRPr sz="2400">
                <a:solidFill>
                  <a:schemeClr val="tx1"/>
                </a:solidFill>
                <a:latin typeface="Tahoma" charset="0"/>
                <a:ea typeface="ＭＳ Ｐゴシック" charset="-128"/>
              </a:defRPr>
            </a:lvl7pPr>
            <a:lvl8pPr marL="1350066" eaLnBrk="0" fontAlgn="base" hangingPunct="0">
              <a:spcBef>
                <a:spcPct val="0"/>
              </a:spcBef>
              <a:spcAft>
                <a:spcPct val="0"/>
              </a:spcAft>
              <a:defRPr sz="2400">
                <a:solidFill>
                  <a:schemeClr val="tx1"/>
                </a:solidFill>
                <a:latin typeface="Tahoma" charset="0"/>
                <a:ea typeface="ＭＳ Ｐゴシック" charset="-128"/>
              </a:defRPr>
            </a:lvl8pPr>
            <a:lvl9pPr marL="1800088" eaLnBrk="0" fontAlgn="base" hangingPunct="0">
              <a:spcBef>
                <a:spcPct val="0"/>
              </a:spcBef>
              <a:spcAft>
                <a:spcPct val="0"/>
              </a:spcAft>
              <a:defRPr sz="2400">
                <a:solidFill>
                  <a:schemeClr val="tx1"/>
                </a:solidFill>
                <a:latin typeface="Tahoma" charset="0"/>
                <a:ea typeface="ＭＳ Ｐゴシック" charset="-128"/>
              </a:defRPr>
            </a:lvl9pPr>
          </a:lstStyle>
          <a:p>
            <a:fld id="{B2AFB084-2F2D-4559-9CE1-F9ED097459B0}" type="slidenum">
              <a:rPr lang="en-US" sz="1800"/>
              <a:pPr/>
              <a:t>21</a:t>
            </a:fld>
            <a:endParaRPr lang="en-US" sz="18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t>From http://en.wikipedia.org/wiki/Color_blindness</a:t>
            </a:r>
          </a:p>
          <a:p>
            <a:endParaRPr lang="en-US"/>
          </a:p>
          <a:p>
            <a:r>
              <a:rPr lang="en-US"/>
              <a:t>Deuteranomaly (most common - 6% of males, 0.4% of females):[12] Having a mutated form of the medium-wavelength pigment. The medium-wavelength pigment is shifted towards the red end of the spectrum resulting in a reduction in sensitivity to the green area of the spectrum. Unlike protanomaly the intensity of colors is unchanged. This is the most common form of color blindness, making up about 6% of the male population. The deuteranomalous person is considered "green weak". For example, in the evening, dark green cars appear to be black to Deuteranomalous people. Similar to the protanomates, deuteranomates are poor at discriminating small differences in hues in the red, orange, yellow, green region of the spectrum. They make errors in the naming of hues in this region because the hues appear somewhat shifted towards red. One very important difference between deuteranomalous individuals and protanomalous individuals is deuteranomalous individuals do not have the loss of "brightness" problem.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Considering the user</a:t>
            </a:r>
            <a:r>
              <a:rPr lang="ja-JP" altLang="en-US" dirty="0"/>
              <a:t>’</a:t>
            </a:r>
            <a:r>
              <a:rPr lang="en-US" dirty="0"/>
              <a:t>s abilities is important.</a:t>
            </a:r>
          </a:p>
        </p:txBody>
      </p:sp>
      <p:sp>
        <p:nvSpPr>
          <p:cNvPr id="87044"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40D80E1-18ED-1142-B19F-4AFD43C64E5A}" type="slidenum">
              <a:rPr lang="en-US" sz="1200" b="0"/>
              <a:pPr eaLnBrk="1" hangingPunct="1"/>
              <a:t>23</a:t>
            </a:fld>
            <a:endParaRPr lang="en-US" sz="1200"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5-senses.jpg"/>
          <p:cNvPicPr>
            <a:picLocks noChangeAspect="1"/>
          </p:cNvPicPr>
          <p:nvPr userDrawn="1"/>
        </p:nvPicPr>
        <p:blipFill rotWithShape="1">
          <a:blip r:embed="rId2">
            <a:extLst>
              <a:ext uri="{28A0092B-C50C-407E-A947-70E740481C1C}">
                <a14:useLocalDpi xmlns:a14="http://schemas.microsoft.com/office/drawing/2010/main" val="0"/>
              </a:ext>
            </a:extLst>
          </a:blip>
          <a:srcRect l="1" r="11411" b="229"/>
          <a:stretch/>
        </p:blipFill>
        <p:spPr>
          <a:xfrm>
            <a:off x="3465022" y="-1"/>
            <a:ext cx="5678977" cy="6858001"/>
          </a:xfrm>
          <a:prstGeom prst="rect">
            <a:avLst/>
          </a:prstGeom>
        </p:spPr>
      </p:pic>
      <p:grpSp>
        <p:nvGrpSpPr>
          <p:cNvPr id="7" name="Group 6"/>
          <p:cNvGrpSpPr/>
          <p:nvPr userDrawn="1"/>
        </p:nvGrpSpPr>
        <p:grpSpPr>
          <a:xfrm>
            <a:off x="-1593830" y="-5486406"/>
            <a:ext cx="6541954" cy="17476916"/>
            <a:chOff x="-1259495" y="-5486405"/>
            <a:chExt cx="4767904" cy="17476916"/>
          </a:xfrm>
        </p:grpSpPr>
        <p:sp>
          <p:nvSpPr>
            <p:cNvPr id="8" name="Wave 7"/>
            <p:cNvSpPr/>
            <p:nvPr userDrawn="1"/>
          </p:nvSpPr>
          <p:spPr>
            <a:xfrm rot="5400000">
              <a:off x="-7414354" y="882571"/>
              <a:ext cx="17230023" cy="4615503"/>
            </a:xfrm>
            <a:prstGeom prst="wave">
              <a:avLst/>
            </a:prstGeom>
            <a:solidFill>
              <a:schemeClr val="tx1"/>
            </a:solidFill>
            <a:ln>
              <a:noFill/>
            </a:ln>
            <a:effectLst>
              <a:outerShdw blurRad="76200" dist="635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Wave 8"/>
            <p:cNvSpPr/>
            <p:nvPr userDrawn="1"/>
          </p:nvSpPr>
          <p:spPr>
            <a:xfrm rot="5400000">
              <a:off x="-7690201" y="944301"/>
              <a:ext cx="17476916" cy="4615503"/>
            </a:xfrm>
            <a:prstGeom prst="wav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descr="rit_white_no_bar-pdf.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111" y="688535"/>
            <a:ext cx="2645641" cy="800655"/>
          </a:xfrm>
          <a:prstGeom prst="rect">
            <a:avLst/>
          </a:prstGeom>
          <a:effectLst>
            <a:outerShdw blurRad="53975" dist="12700" dir="5400000" algn="t" rotWithShape="0">
              <a:prstClr val="black">
                <a:alpha val="40000"/>
              </a:prstClr>
            </a:outerShdw>
          </a:effectLst>
        </p:spPr>
      </p:pic>
      <p:sp>
        <p:nvSpPr>
          <p:cNvPr id="2" name="Title 1"/>
          <p:cNvSpPr>
            <a:spLocks noGrp="1"/>
          </p:cNvSpPr>
          <p:nvPr>
            <p:ph type="ctrTitle" hasCustomPrompt="1"/>
          </p:nvPr>
        </p:nvSpPr>
        <p:spPr>
          <a:xfrm>
            <a:off x="291021" y="2779283"/>
            <a:ext cx="3465792" cy="1664907"/>
          </a:xfrm>
        </p:spPr>
        <p:txBody>
          <a:bodyPr/>
          <a:lstStyle>
            <a:lvl1pPr>
              <a:defRPr sz="3600">
                <a:solidFill>
                  <a:schemeClr val="bg2">
                    <a:lumMod val="20000"/>
                    <a:lumOff val="80000"/>
                  </a:schemeClr>
                </a:solidFill>
                <a:latin typeface="Arial"/>
                <a:cs typeface="Arial"/>
              </a:defRPr>
            </a:lvl1pPr>
          </a:lstStyle>
          <a:p>
            <a:r>
              <a:rPr lang="en-US" dirty="0"/>
              <a:t>Title</a:t>
            </a:r>
          </a:p>
        </p:txBody>
      </p:sp>
      <p:sp>
        <p:nvSpPr>
          <p:cNvPr id="3" name="Subtitle 2"/>
          <p:cNvSpPr>
            <a:spLocks noGrp="1"/>
          </p:cNvSpPr>
          <p:nvPr>
            <p:ph type="subTitle" idx="1" hasCustomPrompt="1"/>
          </p:nvPr>
        </p:nvSpPr>
        <p:spPr>
          <a:xfrm>
            <a:off x="291021" y="4551052"/>
            <a:ext cx="3465792" cy="1672705"/>
          </a:xfrm>
        </p:spPr>
        <p:txBody>
          <a:bodyPr>
            <a:normAutofit/>
          </a:bodyPr>
          <a:lstStyle>
            <a:lvl1pPr marL="0" indent="0" algn="ctr">
              <a:buNone/>
              <a:defRPr sz="2400" baseline="0">
                <a:solidFill>
                  <a:schemeClr val="bg2">
                    <a:lumMod val="20000"/>
                    <a:lumOff val="8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4" name="Title 1"/>
          <p:cNvSpPr txBox="1">
            <a:spLocks/>
          </p:cNvSpPr>
          <p:nvPr userDrawn="1"/>
        </p:nvSpPr>
        <p:spPr>
          <a:xfrm>
            <a:off x="832100" y="1684729"/>
            <a:ext cx="2953909" cy="1103730"/>
          </a:xfrm>
          <a:prstGeom prst="rect">
            <a:avLst/>
          </a:prstGeom>
          <a:effectLst>
            <a:outerShdw blurRad="53975" dist="12700" dir="5400000" algn="t" rotWithShape="0">
              <a:prstClr val="black">
                <a:alpha val="40000"/>
              </a:prstClr>
            </a:outerShdw>
          </a:effectLst>
        </p:spPr>
        <p:txBody>
          <a:bodyPr vert="horz" lIns="0" tIns="0" rIns="0" bIns="0" rtlCol="0" anchor="t" anchorCtr="0">
            <a:normAutofit/>
          </a:bodyPr>
          <a:lstStyle>
            <a:lvl1pPr algn="ctr" defTabSz="457200" rtl="0" eaLnBrk="1" latinLnBrk="0" hangingPunct="1">
              <a:spcBef>
                <a:spcPct val="0"/>
              </a:spcBef>
              <a:buNone/>
              <a:defRPr sz="4400" kern="1200">
                <a:solidFill>
                  <a:schemeClr val="bg2">
                    <a:lumMod val="20000"/>
                    <a:lumOff val="80000"/>
                  </a:schemeClr>
                </a:solidFill>
                <a:latin typeface="+mj-lt"/>
                <a:ea typeface="+mj-ea"/>
                <a:cs typeface="+mj-cs"/>
              </a:defRPr>
            </a:lvl1pPr>
          </a:lstStyle>
          <a:p>
            <a:pPr algn="l"/>
            <a:r>
              <a:rPr lang="en-US" sz="1300" b="1" baseline="0" dirty="0">
                <a:latin typeface="Arial"/>
                <a:cs typeface="Arial"/>
              </a:rPr>
              <a:t>Rochester Institute of Technology</a:t>
            </a:r>
          </a:p>
          <a:p>
            <a:pPr algn="l"/>
            <a:endParaRPr lang="en-US" sz="1300" b="1" baseline="0" dirty="0">
              <a:latin typeface="Arial"/>
              <a:cs typeface="Arial"/>
            </a:endParaRPr>
          </a:p>
          <a:p>
            <a:pPr algn="l"/>
            <a:r>
              <a:rPr lang="en-US" sz="1300" b="1" baseline="0" dirty="0">
                <a:latin typeface="Arial"/>
                <a:cs typeface="Arial"/>
              </a:rPr>
              <a:t>The B. Thomas Golisano College of Computing and Information Sciences</a:t>
            </a:r>
          </a:p>
          <a:p>
            <a:pPr algn="l"/>
            <a:endParaRPr lang="en-US" sz="1300" b="1" dirty="0">
              <a:latin typeface="Arial"/>
              <a:cs typeface="Arial"/>
            </a:endParaRPr>
          </a:p>
        </p:txBody>
      </p:sp>
    </p:spTree>
    <p:extLst>
      <p:ext uri="{BB962C8B-B14F-4D97-AF65-F5344CB8AC3E}">
        <p14:creationId xmlns:p14="http://schemas.microsoft.com/office/powerpoint/2010/main" val="72805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1C6952B4-1925-4C13-A225-23ACC84DAB50}" type="slidenum">
              <a:rPr lang="en-US"/>
              <a:pPr/>
              <a:t>‹#›</a:t>
            </a:fld>
            <a:endParaRPr lang="en-US"/>
          </a:p>
        </p:txBody>
      </p:sp>
    </p:spTree>
    <p:extLst>
      <p:ext uri="{BB962C8B-B14F-4D97-AF65-F5344CB8AC3E}">
        <p14:creationId xmlns:p14="http://schemas.microsoft.com/office/powerpoint/2010/main" val="177342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F6280997-02B8-4809-B5CF-969DD284F754}" type="slidenum">
              <a:rPr lang="en-US" smtClean="0"/>
              <a:pPr/>
              <a:t>‹#›</a:t>
            </a:fld>
            <a:endParaRPr lang="en-US"/>
          </a:p>
        </p:txBody>
      </p:sp>
    </p:spTree>
    <p:extLst>
      <p:ext uri="{BB962C8B-B14F-4D97-AF65-F5344CB8AC3E}">
        <p14:creationId xmlns:p14="http://schemas.microsoft.com/office/powerpoint/2010/main" val="164502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9971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04562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37561"/>
            <a:ext cx="7772400" cy="1362075"/>
          </a:xfrm>
        </p:spPr>
        <p:txBody>
          <a:bodyPr anchor="b">
            <a:noAutofit/>
          </a:bodyPr>
          <a:lstStyle>
            <a:lvl1pPr algn="l">
              <a:defRPr sz="4800" b="1" cap="all"/>
            </a:lvl1pPr>
          </a:lstStyle>
          <a:p>
            <a:r>
              <a:rPr lang="en-US" dirty="0"/>
              <a:t>Click to edit Master title style</a:t>
            </a:r>
          </a:p>
        </p:txBody>
      </p:sp>
      <p:sp>
        <p:nvSpPr>
          <p:cNvPr id="3" name="Text Placeholder 2"/>
          <p:cNvSpPr>
            <a:spLocks noGrp="1"/>
          </p:cNvSpPr>
          <p:nvPr>
            <p:ph type="body" idx="1"/>
          </p:nvPr>
        </p:nvSpPr>
        <p:spPr>
          <a:xfrm>
            <a:off x="722313" y="4899636"/>
            <a:ext cx="7772400" cy="1500187"/>
          </a:xfrm>
        </p:spPr>
        <p:txBody>
          <a:bodyPr anchor="t">
            <a:normAutofit/>
          </a:bodyPr>
          <a:lstStyle>
            <a:lvl1pPr marL="0" indent="0">
              <a:buNone/>
              <a:defRPr sz="28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375892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15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97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24558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30482"/>
            <a:ext cx="4040188"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18147"/>
            <a:ext cx="4040188"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5430482"/>
            <a:ext cx="4041775"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18147"/>
            <a:ext cx="4041775"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
        <p:nvSpPr>
          <p:cNvPr id="13" name="Title 1"/>
          <p:cNvSpPr>
            <a:spLocks noGrp="1"/>
          </p:cNvSpPr>
          <p:nvPr>
            <p:ph type="title"/>
          </p:nvPr>
        </p:nvSpPr>
        <p:spPr>
          <a:xfrm>
            <a:off x="457200" y="671538"/>
            <a:ext cx="8229600" cy="1143000"/>
          </a:xfrm>
        </p:spPr>
        <p:txBody>
          <a:bodyPr/>
          <a:lstStyle/>
          <a:p>
            <a:r>
              <a:rPr lang="en-US"/>
              <a:t>Click to edit Master title style</a:t>
            </a:r>
          </a:p>
        </p:txBody>
      </p:sp>
    </p:spTree>
    <p:extLst>
      <p:ext uri="{BB962C8B-B14F-4D97-AF65-F5344CB8AC3E}">
        <p14:creationId xmlns:p14="http://schemas.microsoft.com/office/powerpoint/2010/main" val="197833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35523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42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644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5100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22205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Text Placeholder 2"/>
          <p:cNvSpPr>
            <a:spLocks noGrp="1"/>
          </p:cNvSpPr>
          <p:nvPr>
            <p:ph type="body"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2050"/>
            <a:ext cx="2130425" cy="474663"/>
          </a:xfrm>
          <a:prstGeom prst="rect">
            <a:avLst/>
          </a:prstGeom>
        </p:spPr>
        <p:txBody>
          <a:bodyPr/>
          <a:lstStyle>
            <a:lvl1pPr>
              <a:defRPr/>
            </a:lvl1pPr>
          </a:lstStyle>
          <a:p>
            <a:fld id="{0269E213-340A-4583-A78B-193E59BCDDED}" type="slidenum">
              <a:rPr lang="en-US"/>
              <a:pPr/>
              <a:t>‹#›</a:t>
            </a:fld>
            <a:endParaRPr lang="en-US"/>
          </a:p>
        </p:txBody>
      </p:sp>
    </p:spTree>
    <p:extLst>
      <p:ext uri="{BB962C8B-B14F-4D97-AF65-F5344CB8AC3E}">
        <p14:creationId xmlns:p14="http://schemas.microsoft.com/office/powerpoint/2010/main" val="385424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73050"/>
            <a:ext cx="8226425" cy="1143000"/>
          </a:xfrm>
        </p:spPr>
        <p:txBody>
          <a:bodyPr/>
          <a:lstStyle/>
          <a:p>
            <a:r>
              <a:rPr lang="en-US"/>
              <a:t>Click to edit Master title style</a:t>
            </a:r>
          </a:p>
        </p:txBody>
      </p:sp>
      <p:sp>
        <p:nvSpPr>
          <p:cNvPr id="3" name="Content Placeholder 2"/>
          <p:cNvSpPr>
            <a:spLocks noGrp="1"/>
          </p:cNvSpPr>
          <p:nvPr>
            <p:ph sz="quarter" idx="1"/>
          </p:nvPr>
        </p:nvSpPr>
        <p:spPr>
          <a:xfrm>
            <a:off x="455613" y="1598613"/>
            <a:ext cx="4037012"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598613"/>
            <a:ext cx="4037013"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5613" y="3922713"/>
            <a:ext cx="4037012"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3922713"/>
            <a:ext cx="403701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8" name="Rectangle 12"/>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fld id="{AFB0FBCC-5302-4A45-9950-0C8EF7AC81FC}" type="slidenum">
              <a:rPr lang="en-US"/>
              <a:pPr/>
              <a:t>‹#›</a:t>
            </a:fld>
            <a:endParaRPr lang="en-US"/>
          </a:p>
        </p:txBody>
      </p:sp>
    </p:spTree>
    <p:extLst>
      <p:ext uri="{BB962C8B-B14F-4D97-AF65-F5344CB8AC3E}">
        <p14:creationId xmlns:p14="http://schemas.microsoft.com/office/powerpoint/2010/main" val="223954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9570" y="680132"/>
            <a:ext cx="8335334" cy="12242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9570" y="2221765"/>
            <a:ext cx="8335334" cy="4300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35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9" r:id="rId8"/>
    <p:sldLayoutId id="2147483660" r:id="rId9"/>
    <p:sldLayoutId id="2147483661" r:id="rId10"/>
    <p:sldLayoutId id="2147483662" r:id="rId11"/>
  </p:sldLayoutIdLst>
  <p:hf sldNum="0" hdr="0" ft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ts val="1368"/>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ebaim.org/simulations/distractability" TargetMode="External"/><Relationship Id="rId2" Type="http://schemas.openxmlformats.org/officeDocument/2006/relationships/hyperlink" Target="http://vis.cita.uiuc.edu/" TargetMode="External"/><Relationship Id="rId1" Type="http://schemas.openxmlformats.org/officeDocument/2006/relationships/slideLayout" Target="../slideLayouts/slideLayout2.xml"/><Relationship Id="rId6" Type="http://schemas.openxmlformats.org/officeDocument/2006/relationships/hyperlink" Target="http://www.iamcal.com/toys/colors/" TargetMode="External"/><Relationship Id="rId5" Type="http://schemas.openxmlformats.org/officeDocument/2006/relationships/hyperlink" Target="http://webaim.org/simulations/lowvision" TargetMode="External"/><Relationship Id="rId4" Type="http://schemas.openxmlformats.org/officeDocument/2006/relationships/hyperlink" Target="http://webaim.org/simulations/dyslex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ctrTitle"/>
          </p:nvPr>
        </p:nvSpPr>
        <p:spPr/>
        <p:txBody>
          <a:bodyPr>
            <a:normAutofit/>
          </a:bodyPr>
          <a:lstStyle/>
          <a:p>
            <a:pPr eaLnBrk="1" hangingPunct="1"/>
            <a:r>
              <a:rPr lang="en-US" sz="2400" dirty="0">
                <a:latin typeface="Arial" charset="0"/>
              </a:rPr>
              <a:t>Human Abilities:</a:t>
            </a:r>
            <a:br>
              <a:rPr lang="en-US" sz="2400" dirty="0">
                <a:latin typeface="Arial" charset="0"/>
              </a:rPr>
            </a:br>
            <a:r>
              <a:rPr lang="en-US" sz="2400" dirty="0">
                <a:latin typeface="Arial" charset="0"/>
              </a:rPr>
              <a:t>Senses</a:t>
            </a:r>
          </a:p>
        </p:txBody>
      </p:sp>
      <p:sp>
        <p:nvSpPr>
          <p:cNvPr id="67586" name="Subtitle 4"/>
          <p:cNvSpPr>
            <a:spLocks noGrp="1"/>
          </p:cNvSpPr>
          <p:nvPr>
            <p:ph type="subTitle" idx="1"/>
          </p:nvPr>
        </p:nvSpPr>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99948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681540"/>
          </a:xfrm>
        </p:spPr>
        <p:txBody>
          <a:bodyPr>
            <a:normAutofit fontScale="90000"/>
          </a:bodyPr>
          <a:lstStyle/>
          <a:p>
            <a:pPr algn="l"/>
            <a:r>
              <a:rPr lang="en-US" dirty="0">
                <a:latin typeface="Arial" charset="0"/>
                <a:cs typeface="Arial" charset="0"/>
              </a:rPr>
              <a:t>Macular Degeneration</a:t>
            </a:r>
          </a:p>
        </p:txBody>
      </p:sp>
      <p:grpSp>
        <p:nvGrpSpPr>
          <p:cNvPr id="61443" name="Group 3" descr="Image of how a person with macular degeneration sees images. macular degeneration affects the central area of sight, making it difficult to see the objects that the person is looking at directly."/>
          <p:cNvGrpSpPr>
            <a:grpSpLocks/>
          </p:cNvGrpSpPr>
          <p:nvPr/>
        </p:nvGrpSpPr>
        <p:grpSpPr bwMode="auto">
          <a:xfrm>
            <a:off x="685800" y="1752600"/>
            <a:ext cx="7467600" cy="4800600"/>
            <a:chOff x="1872" y="2208"/>
            <a:chExt cx="1614" cy="1200"/>
          </a:xfrm>
        </p:grpSpPr>
        <p:pic>
          <p:nvPicPr>
            <p:cNvPr id="61445" name="Picture 4" descr="An photograph of a boy, but the central area of vision is darkened and blurred, making it almost impossible to see the boy's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2208"/>
              <a:ext cx="798"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6" name="Picture 5" descr="text can appear bro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2208"/>
              <a:ext cx="798"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1444" name="Rectangle 6">
            <a:extLst>
              <a:ext uri="{C183D7F6-B498-43B3-948B-1728B52AA6E4}">
                <adec:decorative xmlns:adec="http://schemas.microsoft.com/office/drawing/2017/decorative" val="1"/>
              </a:ext>
            </a:extLst>
          </p:cNvPr>
          <p:cNvSpPr>
            <a:spLocks noChangeArrowheads="1"/>
          </p:cNvSpPr>
          <p:nvPr/>
        </p:nvSpPr>
        <p:spPr bwMode="auto">
          <a:xfrm>
            <a:off x="0" y="15240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 name="TextBox 1"/>
          <p:cNvSpPr txBox="1"/>
          <p:nvPr/>
        </p:nvSpPr>
        <p:spPr>
          <a:xfrm>
            <a:off x="0" y="681540"/>
            <a:ext cx="9144000" cy="707886"/>
          </a:xfrm>
          <a:prstGeom prst="rect">
            <a:avLst/>
          </a:prstGeom>
          <a:noFill/>
        </p:spPr>
        <p:txBody>
          <a:bodyPr wrap="square" rtlCol="0">
            <a:spAutoFit/>
          </a:bodyPr>
          <a:lstStyle/>
          <a:p>
            <a:r>
              <a:rPr lang="en-US" sz="2000" dirty="0"/>
              <a:t>Gradual thinning or sudden damage (leaking blood vessel) of the macula, which is at the center of the retina, at the back of the eye.     Loss of central vision.</a:t>
            </a:r>
          </a:p>
        </p:txBody>
      </p:sp>
    </p:spTree>
    <p:extLst>
      <p:ext uri="{BB962C8B-B14F-4D97-AF65-F5344CB8AC3E}">
        <p14:creationId xmlns:p14="http://schemas.microsoft.com/office/powerpoint/2010/main" val="62211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7B34-0FEA-FA4F-8B81-7E48A074769D}"/>
              </a:ext>
            </a:extLst>
          </p:cNvPr>
          <p:cNvSpPr>
            <a:spLocks noGrp="1"/>
          </p:cNvSpPr>
          <p:nvPr>
            <p:ph type="title"/>
          </p:nvPr>
        </p:nvSpPr>
        <p:spPr>
          <a:xfrm>
            <a:off x="0" y="-12685"/>
            <a:ext cx="6043448" cy="694225"/>
          </a:xfrm>
        </p:spPr>
        <p:txBody>
          <a:bodyPr>
            <a:normAutofit fontScale="90000"/>
          </a:bodyPr>
          <a:lstStyle/>
          <a:p>
            <a:r>
              <a:rPr lang="en-US" dirty="0"/>
              <a:t>Glaucoma</a:t>
            </a:r>
          </a:p>
        </p:txBody>
      </p:sp>
      <p:sp>
        <p:nvSpPr>
          <p:cNvPr id="9" name="TextBox 8"/>
          <p:cNvSpPr txBox="1"/>
          <p:nvPr/>
        </p:nvSpPr>
        <p:spPr>
          <a:xfrm>
            <a:off x="0" y="681540"/>
            <a:ext cx="6421821" cy="1015663"/>
          </a:xfrm>
          <a:prstGeom prst="rect">
            <a:avLst/>
          </a:prstGeom>
          <a:noFill/>
        </p:spPr>
        <p:txBody>
          <a:bodyPr wrap="square" rtlCol="0">
            <a:spAutoFit/>
          </a:bodyPr>
          <a:lstStyle/>
          <a:p>
            <a:r>
              <a:rPr lang="en-US" sz="2000" dirty="0"/>
              <a:t>Increase in pressure of the fluids inside the eye, due to a </a:t>
            </a:r>
            <a:br>
              <a:rPr lang="en-US" sz="2000" dirty="0"/>
            </a:br>
            <a:r>
              <a:rPr lang="en-US" sz="2000" dirty="0"/>
              <a:t>problem with the drainage structures at edge of iris.  </a:t>
            </a:r>
            <a:br>
              <a:rPr lang="en-US" sz="2000" dirty="0"/>
            </a:br>
            <a:r>
              <a:rPr lang="en-US" sz="2000" dirty="0"/>
              <a:t>Loss of peripheral vision, blurring of central vision.</a:t>
            </a:r>
          </a:p>
        </p:txBody>
      </p:sp>
      <p:pic>
        <p:nvPicPr>
          <p:cNvPr id="11" name="Picture 2" descr="aqueous-flow"/>
          <p:cNvPicPr>
            <a:picLocks noChangeAspect="1" noChangeArrowheads="1"/>
          </p:cNvPicPr>
          <p:nvPr/>
        </p:nvPicPr>
        <p:blipFill rotWithShape="1">
          <a:blip r:embed="rId3">
            <a:extLst>
              <a:ext uri="{28A0092B-C50C-407E-A947-70E740481C1C}">
                <a14:useLocalDpi xmlns:a14="http://schemas.microsoft.com/office/drawing/2010/main" val="0"/>
              </a:ext>
            </a:extLst>
          </a:blip>
          <a:srcRect l="12802"/>
          <a:stretch/>
        </p:blipFill>
        <p:spPr bwMode="auto">
          <a:xfrm>
            <a:off x="6665847" y="0"/>
            <a:ext cx="2478153" cy="1960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4515" name="Group 3" descr="Image of how a person affected by Glaucoma sees an image. The end result of Glaucoma is the opposite of the effect of macular degeneration: the loss of peripheral vision and a blurry central area of vision. It can be particularly difficult to read the text because the text seems faded as well as blurry."/>
          <p:cNvGrpSpPr>
            <a:grpSpLocks/>
          </p:cNvGrpSpPr>
          <p:nvPr/>
        </p:nvGrpSpPr>
        <p:grpSpPr bwMode="auto">
          <a:xfrm>
            <a:off x="1034580" y="2132350"/>
            <a:ext cx="6934200" cy="4648200"/>
            <a:chOff x="0" y="960"/>
            <a:chExt cx="1614" cy="1200"/>
          </a:xfrm>
        </p:grpSpPr>
        <p:pic>
          <p:nvPicPr>
            <p:cNvPr id="64517" name="Picture 4" descr="photo of a boy that is blurred in the center and the edges are completely blacked out due to loss of peripheral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0"/>
              <a:ext cx="798"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5" descr="text can be seen in the middle of this image, but it is blurry, and the sides are completely dark due to loss of peripheral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960"/>
              <a:ext cx="798"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Rectangle 6" hidden="1">
            <a:extLst>
              <a:ext uri="{C183D7F6-B498-43B3-948B-1728B52AA6E4}">
                <adec:decorative xmlns:adec="http://schemas.microsoft.com/office/drawing/2017/decorative" val="1"/>
              </a:ext>
            </a:extLst>
          </p:cNvPr>
          <p:cNvSpPr>
            <a:spLocks noChangeArrowheads="1"/>
          </p:cNvSpPr>
          <p:nvPr/>
        </p:nvSpPr>
        <p:spPr bwMode="auto">
          <a:xfrm>
            <a:off x="-31653" y="1992422"/>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22709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728009"/>
          </a:xfrm>
        </p:spPr>
        <p:txBody>
          <a:bodyPr>
            <a:normAutofit fontScale="90000"/>
          </a:bodyPr>
          <a:lstStyle/>
          <a:p>
            <a:pPr algn="l"/>
            <a:r>
              <a:rPr lang="en-US" dirty="0">
                <a:latin typeface="Arial" charset="0"/>
                <a:cs typeface="Arial" charset="0"/>
              </a:rPr>
              <a:t>Diabetic Retinopathy</a:t>
            </a:r>
          </a:p>
        </p:txBody>
      </p:sp>
      <p:pic>
        <p:nvPicPr>
          <p:cNvPr id="67590" name="Picture 5" descr="Image of text which is blurred or distorted due to diabetic retinopath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880" y="2055907"/>
            <a:ext cx="3193656" cy="480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8" name="Rectangle 6">
            <a:extLst>
              <a:ext uri="{C183D7F6-B498-43B3-948B-1728B52AA6E4}">
                <adec:decorative xmlns:adec="http://schemas.microsoft.com/office/drawing/2017/decorative" val="1"/>
              </a:ext>
            </a:extLst>
          </p:cNvPr>
          <p:cNvSpPr>
            <a:spLocks noChangeArrowheads="1"/>
          </p:cNvSpPr>
          <p:nvPr/>
        </p:nvSpPr>
        <p:spPr bwMode="auto">
          <a:xfrm>
            <a:off x="0" y="2055907"/>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 name="Rectangle 1"/>
          <p:cNvSpPr/>
          <p:nvPr/>
        </p:nvSpPr>
        <p:spPr>
          <a:xfrm>
            <a:off x="0" y="675787"/>
            <a:ext cx="9144000" cy="1015663"/>
          </a:xfrm>
          <a:prstGeom prst="rect">
            <a:avLst/>
          </a:prstGeom>
        </p:spPr>
        <p:txBody>
          <a:bodyPr wrap="square">
            <a:spAutoFit/>
          </a:bodyPr>
          <a:lstStyle/>
          <a:p>
            <a:r>
              <a:rPr lang="en-US" sz="2000" dirty="0">
                <a:latin typeface="Arial" charset="0"/>
                <a:cs typeface="Arial" charset="0"/>
              </a:rPr>
              <a:t>One of the effects of long-term diabetes can be </a:t>
            </a:r>
            <a:br>
              <a:rPr lang="en-US" sz="2000" dirty="0">
                <a:latin typeface="Arial" charset="0"/>
                <a:cs typeface="Arial" charset="0"/>
              </a:rPr>
            </a:br>
            <a:r>
              <a:rPr lang="en-US" sz="2000" dirty="0">
                <a:latin typeface="Arial" charset="0"/>
                <a:cs typeface="Arial" charset="0"/>
              </a:rPr>
              <a:t>the leaking of retinal blood vessels, causing dark </a:t>
            </a:r>
            <a:br>
              <a:rPr lang="en-US" sz="2000" dirty="0">
                <a:latin typeface="Arial" charset="0"/>
                <a:cs typeface="Arial" charset="0"/>
              </a:rPr>
            </a:br>
            <a:r>
              <a:rPr lang="en-US" sz="2000" dirty="0">
                <a:latin typeface="Arial" charset="0"/>
                <a:cs typeface="Arial" charset="0"/>
              </a:rPr>
              <a:t>patches in the field of vision where the leaks occur. </a:t>
            </a:r>
            <a:endParaRPr lang="en-US" sz="2000" dirty="0"/>
          </a:p>
        </p:txBody>
      </p:sp>
      <p:pic>
        <p:nvPicPr>
          <p:cNvPr id="8" name="Picture 2" descr="Image of eye displaying leaking of retinal blood vessels."/>
          <p:cNvPicPr>
            <a:picLocks noChangeAspect="1" noChangeArrowheads="1"/>
          </p:cNvPicPr>
          <p:nvPr/>
        </p:nvPicPr>
        <p:blipFill rotWithShape="1">
          <a:blip r:embed="rId4">
            <a:extLst>
              <a:ext uri="{28A0092B-C50C-407E-A947-70E740481C1C}">
                <a14:useLocalDpi xmlns:a14="http://schemas.microsoft.com/office/drawing/2010/main" val="0"/>
              </a:ext>
            </a:extLst>
          </a:blip>
          <a:srcRect r="32694" b="38038"/>
          <a:stretch/>
        </p:blipFill>
        <p:spPr bwMode="auto">
          <a:xfrm>
            <a:off x="6531417" y="1"/>
            <a:ext cx="2612583" cy="1936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Image of how a person with Diabetic retinopathy vision sees an image. One of the effects of long-term diabetes can be the leaking of retinal blood vessels, causing dark patches in the field of vision where the leaks occur. Text can appear blurred or distorted in these regions.&#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88" y="2055907"/>
            <a:ext cx="5714406" cy="480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50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
            <a:ext cx="9144000" cy="702270"/>
          </a:xfrm>
        </p:spPr>
        <p:txBody>
          <a:bodyPr>
            <a:normAutofit fontScale="90000"/>
          </a:bodyPr>
          <a:lstStyle/>
          <a:p>
            <a:pPr algn="l"/>
            <a:r>
              <a:rPr lang="en-US" dirty="0">
                <a:latin typeface="Arial" charset="0"/>
                <a:cs typeface="Arial" charset="0"/>
              </a:rPr>
              <a:t>Cataracts</a:t>
            </a:r>
          </a:p>
        </p:txBody>
      </p:sp>
      <p:sp>
        <p:nvSpPr>
          <p:cNvPr id="2" name="Rectangle 1"/>
          <p:cNvSpPr/>
          <p:nvPr/>
        </p:nvSpPr>
        <p:spPr>
          <a:xfrm>
            <a:off x="0" y="621400"/>
            <a:ext cx="3103500" cy="1631216"/>
          </a:xfrm>
          <a:prstGeom prst="rect">
            <a:avLst/>
          </a:prstGeom>
        </p:spPr>
        <p:txBody>
          <a:bodyPr wrap="square">
            <a:spAutoFit/>
          </a:bodyPr>
          <a:lstStyle/>
          <a:p>
            <a:r>
              <a:rPr lang="en-US" sz="2000" dirty="0">
                <a:latin typeface="Arial" charset="0"/>
                <a:cs typeface="Arial" charset="0"/>
              </a:rPr>
              <a:t>Areas of opacity in the lens, </a:t>
            </a:r>
            <a:br>
              <a:rPr lang="en-US" sz="2000" dirty="0">
                <a:latin typeface="Arial" charset="0"/>
                <a:cs typeface="Arial" charset="0"/>
              </a:rPr>
            </a:br>
            <a:r>
              <a:rPr lang="en-US" sz="2000" dirty="0">
                <a:latin typeface="Arial" charset="0"/>
                <a:cs typeface="Arial" charset="0"/>
              </a:rPr>
              <a:t>causes blurred or hazy effect.  </a:t>
            </a:r>
            <a:br>
              <a:rPr lang="en-US" sz="2000" dirty="0">
                <a:latin typeface="Arial" charset="0"/>
                <a:cs typeface="Arial" charset="0"/>
              </a:rPr>
            </a:br>
            <a:r>
              <a:rPr lang="en-US" sz="2000" dirty="0">
                <a:latin typeface="Arial" charset="0"/>
                <a:cs typeface="Arial" charset="0"/>
              </a:rPr>
              <a:t>It’s worse in bright light.</a:t>
            </a:r>
          </a:p>
        </p:txBody>
      </p:sp>
      <p:sp>
        <p:nvSpPr>
          <p:cNvPr id="72708" name="Rectangle 6" hidden="1">
            <a:extLst>
              <a:ext uri="{C183D7F6-B498-43B3-948B-1728B52AA6E4}">
                <adec:decorative xmlns:adec="http://schemas.microsoft.com/office/drawing/2017/decorative" val="1"/>
              </a:ext>
            </a:extLst>
          </p:cNvPr>
          <p:cNvSpPr>
            <a:spLocks noChangeArrowheads="1"/>
          </p:cNvSpPr>
          <p:nvPr/>
        </p:nvSpPr>
        <p:spPr bwMode="auto">
          <a:xfrm>
            <a:off x="-113394" y="1924602"/>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 name="Picture 2" descr="18012"/>
          <p:cNvPicPr>
            <a:picLocks noChangeAspect="1" noChangeArrowheads="1"/>
          </p:cNvPicPr>
          <p:nvPr/>
        </p:nvPicPr>
        <p:blipFill rotWithShape="1">
          <a:blip r:embed="rId3">
            <a:extLst>
              <a:ext uri="{28A0092B-C50C-407E-A947-70E740481C1C}">
                <a14:useLocalDpi xmlns:a14="http://schemas.microsoft.com/office/drawing/2010/main" val="0"/>
              </a:ext>
            </a:extLst>
          </a:blip>
          <a:srcRect l="60743" t="24822" r="9459" b="44833"/>
          <a:stretch/>
        </p:blipFill>
        <p:spPr bwMode="auto">
          <a:xfrm>
            <a:off x="3329048" y="295683"/>
            <a:ext cx="2338758" cy="1905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Image showing difference in the vision of how a person sees an image because of cataract as opposed to how a person with normal vision sees the im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5" y="2570043"/>
            <a:ext cx="5712584" cy="4230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Image of an eye showing the change in the lens which has an area of opacity due to catarac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0500" y="295683"/>
            <a:ext cx="3103500" cy="1924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9" name="Picture 4" descr="Photograph of a boy that is blurred and very light, making it difficult to see details displaying the vision of a person with a catarac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0500" y="2879026"/>
            <a:ext cx="2338758" cy="3517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38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lIns="92075" tIns="46038" rIns="92075" bIns="46038">
            <a:normAutofit fontScale="90000"/>
          </a:bodyPr>
          <a:lstStyle/>
          <a:p>
            <a:r>
              <a:rPr lang="en-US" dirty="0">
                <a:latin typeface="Arial" charset="0"/>
                <a:cs typeface="Arial" charset="0"/>
              </a:rPr>
              <a:t>Other Causes of Vision Impairments</a:t>
            </a:r>
          </a:p>
        </p:txBody>
      </p:sp>
      <p:sp>
        <p:nvSpPr>
          <p:cNvPr id="74755" name="Rectangle 3"/>
          <p:cNvSpPr>
            <a:spLocks noGrp="1" noChangeArrowheads="1"/>
          </p:cNvSpPr>
          <p:nvPr>
            <p:ph sz="half" idx="1"/>
          </p:nvPr>
        </p:nvSpPr>
        <p:spPr>
          <a:xfrm>
            <a:off x="457200" y="2009129"/>
            <a:ext cx="4038600" cy="4709624"/>
          </a:xfrm>
          <a:noFill/>
        </p:spPr>
        <p:txBody>
          <a:bodyPr lIns="92075" tIns="46038" rIns="92075" bIns="46038">
            <a:spAutoFit/>
          </a:bodyPr>
          <a:lstStyle/>
          <a:p>
            <a:r>
              <a:rPr lang="en-US" sz="2000" dirty="0">
                <a:latin typeface="Arial" charset="0"/>
                <a:cs typeface="Arial" charset="0"/>
              </a:rPr>
              <a:t>Genetically Determined</a:t>
            </a:r>
            <a:endParaRPr lang="en-US" sz="1100" dirty="0">
              <a:latin typeface="Arial" charset="0"/>
              <a:cs typeface="Arial" charset="0"/>
            </a:endParaRPr>
          </a:p>
          <a:p>
            <a:pPr lvl="1"/>
            <a:r>
              <a:rPr lang="en-US" sz="2000" dirty="0">
                <a:latin typeface="Arial" charset="0"/>
                <a:ea typeface="Arial" charset="0"/>
                <a:cs typeface="Arial" charset="0"/>
              </a:rPr>
              <a:t>Albinism (lack of pigment, needed in the eye)</a:t>
            </a:r>
          </a:p>
          <a:p>
            <a:pPr lvl="1"/>
            <a:r>
              <a:rPr lang="en-US" sz="2000" dirty="0">
                <a:latin typeface="Arial" charset="0"/>
                <a:ea typeface="Arial" charset="0"/>
                <a:cs typeface="Arial" charset="0"/>
              </a:rPr>
              <a:t>Retinitis </a:t>
            </a:r>
            <a:r>
              <a:rPr lang="en-US" sz="2000" dirty="0" err="1">
                <a:latin typeface="Arial" charset="0"/>
                <a:ea typeface="Arial" charset="0"/>
                <a:cs typeface="Arial" charset="0"/>
              </a:rPr>
              <a:t>pigmentosa</a:t>
            </a:r>
            <a:r>
              <a:rPr lang="en-US" sz="2000" dirty="0">
                <a:latin typeface="Arial" charset="0"/>
                <a:ea typeface="Arial" charset="0"/>
                <a:cs typeface="Arial" charset="0"/>
              </a:rPr>
              <a:t>	</a:t>
            </a:r>
          </a:p>
          <a:p>
            <a:pPr lvl="1"/>
            <a:r>
              <a:rPr lang="en-US" sz="2000" dirty="0">
                <a:latin typeface="Arial" charset="0"/>
                <a:ea typeface="Arial" charset="0"/>
                <a:cs typeface="Arial" charset="0"/>
              </a:rPr>
              <a:t>Optic atrophy</a:t>
            </a:r>
          </a:p>
          <a:p>
            <a:pPr lvl="1"/>
            <a:r>
              <a:rPr lang="en-US" sz="2000" dirty="0">
                <a:latin typeface="Arial" charset="0"/>
                <a:ea typeface="Arial" charset="0"/>
                <a:cs typeface="Arial" charset="0"/>
              </a:rPr>
              <a:t>Cataracts</a:t>
            </a:r>
          </a:p>
          <a:p>
            <a:pPr lvl="1"/>
            <a:r>
              <a:rPr lang="en-US" sz="2000" dirty="0">
                <a:latin typeface="Arial" charset="0"/>
                <a:ea typeface="Arial" charset="0"/>
                <a:cs typeface="Arial" charset="0"/>
              </a:rPr>
              <a:t>Severe myopia associated with retinal detachment</a:t>
            </a:r>
          </a:p>
          <a:p>
            <a:pPr lvl="1"/>
            <a:r>
              <a:rPr lang="en-US" sz="2000" dirty="0">
                <a:latin typeface="Arial" charset="0"/>
                <a:ea typeface="Arial" charset="0"/>
                <a:cs typeface="Arial" charset="0"/>
              </a:rPr>
              <a:t>Lesions of the cornea</a:t>
            </a:r>
          </a:p>
          <a:p>
            <a:pPr lvl="1"/>
            <a:r>
              <a:rPr lang="en-US" sz="2000" dirty="0">
                <a:latin typeface="Arial" charset="0"/>
                <a:ea typeface="Arial" charset="0"/>
                <a:cs typeface="Arial" charset="0"/>
              </a:rPr>
              <a:t>Abnormalities of the iris</a:t>
            </a:r>
          </a:p>
          <a:p>
            <a:pPr lvl="1"/>
            <a:r>
              <a:rPr lang="en-US" sz="2000" dirty="0" err="1">
                <a:latin typeface="Arial" charset="0"/>
                <a:ea typeface="Arial" charset="0"/>
                <a:cs typeface="Arial" charset="0"/>
              </a:rPr>
              <a:t>Microphthalmia</a:t>
            </a:r>
            <a:endParaRPr lang="en-US" sz="2000" dirty="0">
              <a:latin typeface="Arial" charset="0"/>
              <a:ea typeface="Arial" charset="0"/>
              <a:cs typeface="Arial" charset="0"/>
            </a:endParaRPr>
          </a:p>
          <a:p>
            <a:pPr lvl="1"/>
            <a:r>
              <a:rPr lang="en-US" sz="2000" dirty="0" err="1">
                <a:latin typeface="Arial" charset="0"/>
                <a:ea typeface="Arial" charset="0"/>
                <a:cs typeface="Arial" charset="0"/>
              </a:rPr>
              <a:t>Anophthalmia</a:t>
            </a:r>
            <a:endParaRPr lang="en-US" sz="2000" dirty="0">
              <a:latin typeface="Arial" charset="0"/>
              <a:ea typeface="Arial" charset="0"/>
              <a:cs typeface="Arial" charset="0"/>
            </a:endParaRPr>
          </a:p>
          <a:p>
            <a:pPr lvl="1"/>
            <a:r>
              <a:rPr lang="en-US" sz="2000" dirty="0" err="1">
                <a:latin typeface="Arial" charset="0"/>
                <a:ea typeface="Arial" charset="0"/>
                <a:cs typeface="Arial" charset="0"/>
              </a:rPr>
              <a:t>Buphthalmos</a:t>
            </a:r>
            <a:r>
              <a:rPr lang="en-US" sz="2000" dirty="0">
                <a:latin typeface="Arial" charset="0"/>
                <a:ea typeface="Arial" charset="0"/>
                <a:cs typeface="Arial" charset="0"/>
              </a:rPr>
              <a:t> (Glaucoma) </a:t>
            </a:r>
          </a:p>
        </p:txBody>
      </p:sp>
      <p:sp>
        <p:nvSpPr>
          <p:cNvPr id="2" name="Content Placeholder 1"/>
          <p:cNvSpPr>
            <a:spLocks noGrp="1"/>
          </p:cNvSpPr>
          <p:nvPr>
            <p:ph sz="half" idx="2"/>
          </p:nvPr>
        </p:nvSpPr>
        <p:spPr/>
        <p:txBody>
          <a:bodyPr>
            <a:normAutofit lnSpcReduction="10000"/>
          </a:bodyPr>
          <a:lstStyle/>
          <a:p>
            <a:r>
              <a:rPr lang="en-US" sz="2400" dirty="0">
                <a:latin typeface="Arial" charset="0"/>
                <a:cs typeface="Arial" charset="0"/>
              </a:rPr>
              <a:t>Acquired Disorders </a:t>
            </a:r>
            <a:endParaRPr lang="en-US" sz="1200" dirty="0">
              <a:latin typeface="Arial" charset="0"/>
              <a:cs typeface="Arial" charset="0"/>
            </a:endParaRPr>
          </a:p>
          <a:p>
            <a:pPr lvl="1"/>
            <a:r>
              <a:rPr lang="en-US" sz="2200" dirty="0">
                <a:latin typeface="Arial" charset="0"/>
                <a:ea typeface="Arial" charset="0"/>
                <a:cs typeface="Arial" charset="0"/>
              </a:rPr>
              <a:t>Exposure to drugs</a:t>
            </a:r>
          </a:p>
          <a:p>
            <a:pPr lvl="1"/>
            <a:r>
              <a:rPr lang="en-US" sz="2200" dirty="0">
                <a:latin typeface="Arial" charset="0"/>
                <a:ea typeface="Arial" charset="0"/>
                <a:cs typeface="Arial" charset="0"/>
              </a:rPr>
              <a:t>Radiation</a:t>
            </a:r>
          </a:p>
          <a:p>
            <a:pPr lvl="1"/>
            <a:r>
              <a:rPr lang="en-US" sz="2200" dirty="0">
                <a:latin typeface="Arial" charset="0"/>
                <a:ea typeface="Arial" charset="0"/>
                <a:cs typeface="Arial" charset="0"/>
              </a:rPr>
              <a:t>Prenatal infections</a:t>
            </a:r>
          </a:p>
          <a:p>
            <a:pPr lvl="1"/>
            <a:r>
              <a:rPr lang="en-US" sz="2200" dirty="0">
                <a:latin typeface="Arial" charset="0"/>
                <a:ea typeface="Arial" charset="0"/>
                <a:cs typeface="Arial" charset="0"/>
              </a:rPr>
              <a:t>Diseases</a:t>
            </a:r>
          </a:p>
          <a:p>
            <a:pPr lvl="1"/>
            <a:r>
              <a:rPr lang="en-US" sz="2200" dirty="0" err="1">
                <a:latin typeface="Arial" charset="0"/>
                <a:ea typeface="Arial" charset="0"/>
                <a:cs typeface="Arial" charset="0"/>
              </a:rPr>
              <a:t>Xeropthalmia</a:t>
            </a:r>
            <a:endParaRPr lang="en-US" sz="2200" dirty="0">
              <a:latin typeface="Arial" charset="0"/>
              <a:ea typeface="Arial" charset="0"/>
              <a:cs typeface="Arial" charset="0"/>
            </a:endParaRPr>
          </a:p>
          <a:p>
            <a:pPr lvl="1"/>
            <a:r>
              <a:rPr lang="en-US" sz="2200" dirty="0">
                <a:latin typeface="Arial" charset="0"/>
                <a:ea typeface="Arial" charset="0"/>
                <a:cs typeface="Arial" charset="0"/>
              </a:rPr>
              <a:t>Prolonged use of oxygen with premature infants</a:t>
            </a:r>
          </a:p>
          <a:p>
            <a:pPr lvl="1"/>
            <a:r>
              <a:rPr lang="en-US" sz="2200" dirty="0">
                <a:latin typeface="Arial" charset="0"/>
                <a:ea typeface="Arial" charset="0"/>
                <a:cs typeface="Arial" charset="0"/>
              </a:rPr>
              <a:t>Cortical visual impairment</a:t>
            </a:r>
          </a:p>
          <a:p>
            <a:pPr lvl="1"/>
            <a:r>
              <a:rPr lang="en-US" sz="2200" dirty="0">
                <a:latin typeface="Arial" charset="0"/>
                <a:ea typeface="Arial" charset="0"/>
                <a:cs typeface="Arial" charset="0"/>
              </a:rPr>
              <a:t>Trachoma</a:t>
            </a:r>
          </a:p>
          <a:p>
            <a:pPr lvl="1"/>
            <a:r>
              <a:rPr lang="en-US" sz="2200" dirty="0">
                <a:latin typeface="Arial" charset="0"/>
                <a:ea typeface="Arial" charset="0"/>
                <a:cs typeface="Arial" charset="0"/>
              </a:rPr>
              <a:t>Macular degeneration </a:t>
            </a:r>
          </a:p>
        </p:txBody>
      </p:sp>
    </p:spTree>
    <p:extLst>
      <p:ext uri="{BB962C8B-B14F-4D97-AF65-F5344CB8AC3E}">
        <p14:creationId xmlns:p14="http://schemas.microsoft.com/office/powerpoint/2010/main" val="9291802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r>
              <a:rPr lang="en-US" dirty="0">
                <a:latin typeface="Arial" charset="0"/>
                <a:cs typeface="Arial" charset="0"/>
              </a:rPr>
              <a:t>Visual Impairments - Age-Related Vision Loss</a:t>
            </a:r>
            <a:br>
              <a:rPr lang="en-US" dirty="0">
                <a:latin typeface="Arial" charset="0"/>
                <a:cs typeface="Arial" charset="0"/>
              </a:rPr>
            </a:br>
            <a:endParaRPr lang="en-US" dirty="0">
              <a:latin typeface="Arial" charset="0"/>
              <a:cs typeface="Arial" charset="0"/>
            </a:endParaRPr>
          </a:p>
        </p:txBody>
      </p:sp>
      <p:sp>
        <p:nvSpPr>
          <p:cNvPr id="48131" name="Subtitle 4"/>
          <p:cNvSpPr>
            <a:spLocks noGrp="1"/>
          </p:cNvSpPr>
          <p:nvPr>
            <p:ph type="body" idx="1"/>
          </p:nvPr>
        </p:nvSpPr>
        <p:spPr/>
        <p:txBody>
          <a:bodyPr>
            <a:normAutofit/>
          </a:bodyPr>
          <a:lstStyle/>
          <a:p>
            <a:endParaRPr lang="en-US" sz="4000" dirty="0">
              <a:latin typeface="Arial" charset="0"/>
              <a:cs typeface="Arial" charset="0"/>
            </a:endParaRPr>
          </a:p>
        </p:txBody>
      </p:sp>
    </p:spTree>
    <p:extLst>
      <p:ext uri="{BB962C8B-B14F-4D97-AF65-F5344CB8AC3E}">
        <p14:creationId xmlns:p14="http://schemas.microsoft.com/office/powerpoint/2010/main" val="114351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en-US" dirty="0">
                <a:latin typeface="Arial" charset="0"/>
                <a:cs typeface="Arial" charset="0"/>
              </a:rPr>
              <a:t>Age-Related Vision Impairment</a:t>
            </a:r>
          </a:p>
        </p:txBody>
      </p:sp>
      <p:sp>
        <p:nvSpPr>
          <p:cNvPr id="78851" name="Content Placeholder 2"/>
          <p:cNvSpPr>
            <a:spLocks noGrp="1"/>
          </p:cNvSpPr>
          <p:nvPr>
            <p:ph idx="1"/>
          </p:nvPr>
        </p:nvSpPr>
        <p:spPr>
          <a:xfrm>
            <a:off x="304800" y="1676400"/>
            <a:ext cx="8534400" cy="4953000"/>
          </a:xfrm>
        </p:spPr>
        <p:txBody>
          <a:bodyPr>
            <a:normAutofit fontScale="92500" lnSpcReduction="20000"/>
          </a:bodyPr>
          <a:lstStyle/>
          <a:p>
            <a:r>
              <a:rPr lang="en-US" sz="2800" dirty="0">
                <a:latin typeface="Arial" charset="0"/>
                <a:cs typeface="Arial" charset="0"/>
              </a:rPr>
              <a:t>More likely for an older adult to have some kind of vision impairment, e.g., lens abnormalities:</a:t>
            </a:r>
          </a:p>
          <a:p>
            <a:pPr lvl="1"/>
            <a:r>
              <a:rPr lang="en-US" sz="2400" dirty="0">
                <a:latin typeface="Arial" charset="0"/>
                <a:ea typeface="Arial" charset="0"/>
                <a:cs typeface="Arial" charset="0"/>
              </a:rPr>
              <a:t>Myopia/near-sightedness</a:t>
            </a:r>
          </a:p>
          <a:p>
            <a:pPr lvl="1"/>
            <a:r>
              <a:rPr lang="en-US" sz="2400" dirty="0">
                <a:latin typeface="Arial" charset="0"/>
                <a:ea typeface="Arial" charset="0"/>
                <a:cs typeface="Arial" charset="0"/>
              </a:rPr>
              <a:t>Presbyopia/far-sightedness</a:t>
            </a:r>
          </a:p>
          <a:p>
            <a:r>
              <a:rPr lang="en-US" sz="2800" dirty="0">
                <a:latin typeface="Arial" charset="0"/>
                <a:cs typeface="Arial" charset="0"/>
              </a:rPr>
              <a:t>Leading age-related cause of vision loss in U.S. is macular degeneration (internationally, it is cataracts).</a:t>
            </a:r>
          </a:p>
          <a:p>
            <a:r>
              <a:rPr lang="en-US" sz="2800" dirty="0">
                <a:latin typeface="Arial" charset="0"/>
                <a:cs typeface="Arial" charset="0"/>
              </a:rPr>
              <a:t>Over time, lens hardens, accommodation slows</a:t>
            </a:r>
          </a:p>
          <a:p>
            <a:pPr lvl="1"/>
            <a:r>
              <a:rPr lang="en-US" sz="2400" dirty="0">
                <a:latin typeface="Arial" charset="0"/>
                <a:cs typeface="Arial" charset="0"/>
              </a:rPr>
              <a:t>So, it is more difficult for someone to focus.</a:t>
            </a:r>
          </a:p>
          <a:p>
            <a:r>
              <a:rPr lang="en-US" sz="2800" dirty="0">
                <a:latin typeface="Arial" charset="0"/>
                <a:cs typeface="Arial" charset="0"/>
              </a:rPr>
              <a:t>Clouding of fluid in eye increases problems with glare in bright light, leading to a decline in:</a:t>
            </a:r>
          </a:p>
          <a:p>
            <a:pPr lvl="1"/>
            <a:r>
              <a:rPr lang="en-US" sz="2400" dirty="0">
                <a:latin typeface="Arial" charset="0"/>
                <a:ea typeface="Arial" charset="0"/>
                <a:cs typeface="Arial" charset="0"/>
              </a:rPr>
              <a:t>Number of hues distinguished</a:t>
            </a:r>
          </a:p>
          <a:p>
            <a:pPr lvl="1"/>
            <a:r>
              <a:rPr lang="en-US" sz="2400" dirty="0">
                <a:latin typeface="Arial" charset="0"/>
                <a:ea typeface="Arial" charset="0"/>
                <a:cs typeface="Arial" charset="0"/>
              </a:rPr>
              <a:t>Contrast sensitivity</a:t>
            </a:r>
          </a:p>
        </p:txBody>
      </p:sp>
    </p:spTree>
    <p:extLst>
      <p:ext uri="{BB962C8B-B14F-4D97-AF65-F5344CB8AC3E}">
        <p14:creationId xmlns:p14="http://schemas.microsoft.com/office/powerpoint/2010/main" val="274567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671538"/>
            <a:ext cx="9144000" cy="1143000"/>
          </a:xfrm>
        </p:spPr>
        <p:txBody>
          <a:bodyPr>
            <a:noAutofit/>
          </a:bodyPr>
          <a:lstStyle/>
          <a:p>
            <a:r>
              <a:rPr lang="en-US" sz="3600" dirty="0">
                <a:latin typeface="Arial" charset="0"/>
                <a:cs typeface="Arial" charset="0"/>
              </a:rPr>
              <a:t>Signs of Vision Problems in Older Adults</a:t>
            </a:r>
          </a:p>
        </p:txBody>
      </p:sp>
      <p:sp>
        <p:nvSpPr>
          <p:cNvPr id="80899" name="Rectangle 3"/>
          <p:cNvSpPr>
            <a:spLocks noGrp="1" noChangeArrowheads="1"/>
          </p:cNvSpPr>
          <p:nvPr>
            <p:ph type="body" idx="1"/>
          </p:nvPr>
        </p:nvSpPr>
        <p:spPr/>
        <p:txBody>
          <a:bodyPr>
            <a:normAutofit/>
          </a:bodyPr>
          <a:lstStyle/>
          <a:p>
            <a:pPr marL="0" indent="0">
              <a:lnSpc>
                <a:spcPct val="80000"/>
              </a:lnSpc>
              <a:buNone/>
            </a:pPr>
            <a:r>
              <a:rPr lang="en-US" sz="2400" dirty="0">
                <a:latin typeface="Arial" charset="0"/>
                <a:ea typeface="Arial" charset="0"/>
                <a:cs typeface="Arial" charset="0"/>
              </a:rPr>
              <a:t>Older adults may not realize or acknowledge changes in their vision, but there may be signs:</a:t>
            </a:r>
          </a:p>
          <a:p>
            <a:pPr>
              <a:lnSpc>
                <a:spcPct val="80000"/>
              </a:lnSpc>
            </a:pPr>
            <a:r>
              <a:rPr lang="en-US" sz="2400" dirty="0">
                <a:latin typeface="Arial" charset="0"/>
                <a:ea typeface="Arial" charset="0"/>
                <a:cs typeface="Arial" charset="0"/>
              </a:rPr>
              <a:t>Bump into things. </a:t>
            </a:r>
          </a:p>
          <a:p>
            <a:pPr>
              <a:lnSpc>
                <a:spcPct val="80000"/>
              </a:lnSpc>
            </a:pPr>
            <a:r>
              <a:rPr lang="en-US" sz="2400" dirty="0">
                <a:latin typeface="Arial" charset="0"/>
                <a:ea typeface="Arial" charset="0"/>
                <a:cs typeface="Arial" charset="0"/>
              </a:rPr>
              <a:t>Move hesitantly or walk close to the wall. </a:t>
            </a:r>
          </a:p>
          <a:p>
            <a:pPr>
              <a:lnSpc>
                <a:spcPct val="80000"/>
              </a:lnSpc>
            </a:pPr>
            <a:r>
              <a:rPr lang="en-US" sz="2400" dirty="0">
                <a:latin typeface="Arial" charset="0"/>
                <a:ea typeface="Arial" charset="0"/>
                <a:cs typeface="Arial" charset="0"/>
              </a:rPr>
              <a:t>Grope for objects or touch them in an uncertain way. </a:t>
            </a:r>
          </a:p>
          <a:p>
            <a:pPr>
              <a:lnSpc>
                <a:spcPct val="80000"/>
              </a:lnSpc>
            </a:pPr>
            <a:r>
              <a:rPr lang="en-US" sz="2400" dirty="0">
                <a:latin typeface="Arial" charset="0"/>
                <a:ea typeface="Arial" charset="0"/>
                <a:cs typeface="Arial" charset="0"/>
              </a:rPr>
              <a:t>Squint or tilt the head to see. </a:t>
            </a:r>
          </a:p>
          <a:p>
            <a:pPr>
              <a:lnSpc>
                <a:spcPct val="80000"/>
              </a:lnSpc>
            </a:pPr>
            <a:r>
              <a:rPr lang="en-US" sz="2400" dirty="0">
                <a:latin typeface="Arial" charset="0"/>
                <a:ea typeface="Arial" charset="0"/>
                <a:cs typeface="Arial" charset="0"/>
              </a:rPr>
              <a:t>Request more or different kinds of lighting. </a:t>
            </a:r>
          </a:p>
          <a:p>
            <a:pPr>
              <a:lnSpc>
                <a:spcPct val="80000"/>
              </a:lnSpc>
            </a:pPr>
            <a:r>
              <a:rPr lang="en-US" sz="2400" dirty="0">
                <a:latin typeface="Arial" charset="0"/>
                <a:ea typeface="Arial" charset="0"/>
                <a:cs typeface="Arial" charset="0"/>
              </a:rPr>
              <a:t>Hold books or other reading matter close to the face. </a:t>
            </a:r>
          </a:p>
          <a:p>
            <a:pPr>
              <a:lnSpc>
                <a:spcPct val="80000"/>
              </a:lnSpc>
            </a:pPr>
            <a:r>
              <a:rPr lang="en-US" sz="2400" dirty="0">
                <a:latin typeface="Arial" charset="0"/>
                <a:ea typeface="Arial" charset="0"/>
                <a:cs typeface="Arial" charset="0"/>
              </a:rPr>
              <a:t>Have trouble making out faces, the lettering on signs</a:t>
            </a:r>
          </a:p>
          <a:p>
            <a:pPr>
              <a:lnSpc>
                <a:spcPct val="80000"/>
              </a:lnSpc>
            </a:pPr>
            <a:r>
              <a:rPr lang="en-US" sz="2400" dirty="0">
                <a:latin typeface="Arial" charset="0"/>
                <a:ea typeface="Arial" charset="0"/>
                <a:cs typeface="Arial" charset="0"/>
              </a:rPr>
              <a:t>Trip on area rugs. </a:t>
            </a:r>
          </a:p>
        </p:txBody>
      </p:sp>
    </p:spTree>
    <p:extLst>
      <p:ext uri="{BB962C8B-B14F-4D97-AF65-F5344CB8AC3E}">
        <p14:creationId xmlns:p14="http://schemas.microsoft.com/office/powerpoint/2010/main" val="7677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Vision Impairments</a:t>
            </a:r>
          </a:p>
        </p:txBody>
      </p:sp>
      <p:sp>
        <p:nvSpPr>
          <p:cNvPr id="6" name="Text Placeholder 5"/>
          <p:cNvSpPr>
            <a:spLocks noGrp="1"/>
          </p:cNvSpPr>
          <p:nvPr>
            <p:ph type="body" idx="1"/>
          </p:nvPr>
        </p:nvSpPr>
        <p:spPr/>
        <p:txBody>
          <a:bodyPr/>
          <a:lstStyle/>
          <a:p>
            <a:r>
              <a:rPr lang="en-US" dirty="0"/>
              <a:t>Color sensitivity</a:t>
            </a:r>
          </a:p>
        </p:txBody>
      </p:sp>
    </p:spTree>
    <p:extLst>
      <p:ext uri="{BB962C8B-B14F-4D97-AF65-F5344CB8AC3E}">
        <p14:creationId xmlns:p14="http://schemas.microsoft.com/office/powerpoint/2010/main" val="427064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atin typeface="Arial" charset="0"/>
                <a:cs typeface="Arial" charset="0"/>
              </a:rPr>
              <a:t>Color Blindness</a:t>
            </a:r>
          </a:p>
        </p:txBody>
      </p:sp>
      <p:sp>
        <p:nvSpPr>
          <p:cNvPr id="82947" name="Rectangle 3"/>
          <p:cNvSpPr>
            <a:spLocks noGrp="1" noChangeArrowheads="1"/>
          </p:cNvSpPr>
          <p:nvPr>
            <p:ph type="body" idx="1"/>
          </p:nvPr>
        </p:nvSpPr>
        <p:spPr>
          <a:xfrm>
            <a:off x="457200" y="1997100"/>
            <a:ext cx="8229600" cy="4860900"/>
          </a:xfrm>
        </p:spPr>
        <p:txBody>
          <a:bodyPr>
            <a:normAutofit/>
          </a:bodyPr>
          <a:lstStyle/>
          <a:p>
            <a:pPr>
              <a:lnSpc>
                <a:spcPct val="90000"/>
              </a:lnSpc>
            </a:pPr>
            <a:r>
              <a:rPr lang="en-US" sz="2800" dirty="0">
                <a:latin typeface="Arial" charset="0"/>
                <a:cs typeface="Arial" charset="0"/>
              </a:rPr>
              <a:t>Approximately 8% of Caucasian male population is color deficient; some estimates higher (8-10%)</a:t>
            </a:r>
          </a:p>
          <a:p>
            <a:pPr lvl="1">
              <a:lnSpc>
                <a:spcPct val="90000"/>
              </a:lnSpc>
            </a:pPr>
            <a:r>
              <a:rPr lang="en-US" sz="2400" dirty="0">
                <a:latin typeface="Arial" charset="0"/>
                <a:cs typeface="Arial" charset="0"/>
              </a:rPr>
              <a:t>Occurrence in women is approximately 1%</a:t>
            </a:r>
          </a:p>
          <a:p>
            <a:pPr>
              <a:lnSpc>
                <a:spcPct val="90000"/>
              </a:lnSpc>
            </a:pPr>
            <a:r>
              <a:rPr lang="en-US" sz="2800" dirty="0">
                <a:latin typeface="Arial" charset="0"/>
                <a:cs typeface="Arial" charset="0"/>
              </a:rPr>
              <a:t>Red/green insensitivity is most common</a:t>
            </a:r>
          </a:p>
          <a:p>
            <a:pPr>
              <a:lnSpc>
                <a:spcPct val="90000"/>
              </a:lnSpc>
            </a:pPr>
            <a:r>
              <a:rPr lang="en-US" sz="2800" dirty="0">
                <a:latin typeface="Arial" charset="0"/>
                <a:cs typeface="Arial" charset="0"/>
              </a:rPr>
              <a:t>Everyone loses color vision in low light</a:t>
            </a:r>
          </a:p>
          <a:p>
            <a:pPr>
              <a:lnSpc>
                <a:spcPct val="90000"/>
              </a:lnSpc>
            </a:pPr>
            <a:r>
              <a:rPr lang="en-US" sz="2800" dirty="0">
                <a:latin typeface="Arial" charset="0"/>
                <a:cs typeface="Arial" charset="0"/>
              </a:rPr>
              <a:t>Possible to acquire color blindness through damage to the retina, optic nerve, or brain. </a:t>
            </a:r>
          </a:p>
          <a:p>
            <a:pPr>
              <a:lnSpc>
                <a:spcPct val="90000"/>
              </a:lnSpc>
            </a:pPr>
            <a:r>
              <a:rPr lang="en-US" sz="2800" dirty="0">
                <a:latin typeface="Arial" charset="0"/>
                <a:cs typeface="Arial" charset="0"/>
              </a:rPr>
              <a:t>Some migraine sufferers experience it prior to headache.</a:t>
            </a:r>
          </a:p>
        </p:txBody>
      </p:sp>
    </p:spTree>
    <p:extLst>
      <p:ext uri="{BB962C8B-B14F-4D97-AF65-F5344CB8AC3E}">
        <p14:creationId xmlns:p14="http://schemas.microsoft.com/office/powerpoint/2010/main" val="151891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dirty="0">
                <a:latin typeface="Arial" charset="0"/>
                <a:cs typeface="Arial" charset="0"/>
              </a:rPr>
              <a:t>Outline - Vision</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a:latin typeface="Arial" charset="0"/>
                <a:cs typeface="Arial" charset="0"/>
              </a:rPr>
              <a:t>Senses</a:t>
            </a:r>
          </a:p>
          <a:p>
            <a:pPr lvl="1" eaLnBrk="1" hangingPunct="1"/>
            <a:r>
              <a:rPr lang="en-US" sz="3200" dirty="0">
                <a:latin typeface="Arial" charset="0"/>
                <a:ea typeface="Arial" charset="0"/>
                <a:cs typeface="Arial" charset="0"/>
              </a:rPr>
              <a:t>Vision </a:t>
            </a:r>
          </a:p>
          <a:p>
            <a:pPr lvl="1" eaLnBrk="1" hangingPunct="1"/>
            <a:r>
              <a:rPr lang="en-US" sz="3200" dirty="0">
                <a:latin typeface="Arial" charset="0"/>
                <a:ea typeface="Arial" charset="0"/>
                <a:cs typeface="Arial" charset="0"/>
              </a:rPr>
              <a:t>Hearing</a:t>
            </a:r>
          </a:p>
          <a:p>
            <a:pPr lvl="1" eaLnBrk="1" hangingPunct="1"/>
            <a:r>
              <a:rPr lang="en-US" sz="3200" dirty="0">
                <a:latin typeface="Arial" charset="0"/>
                <a:ea typeface="Arial" charset="0"/>
                <a:cs typeface="Arial" charset="0"/>
              </a:rPr>
              <a:t>Touch</a:t>
            </a:r>
          </a:p>
          <a:p>
            <a:pPr lvl="1" eaLnBrk="1" hangingPunct="1"/>
            <a:r>
              <a:rPr lang="en-US" sz="3200" dirty="0">
                <a:latin typeface="Arial" charset="0"/>
                <a:ea typeface="Arial" charset="0"/>
                <a:cs typeface="Arial" charset="0"/>
              </a:rPr>
              <a:t>Smell</a:t>
            </a:r>
          </a:p>
          <a:p>
            <a:pPr eaLnBrk="1" hangingPunct="1"/>
            <a:r>
              <a:rPr lang="en-US" dirty="0">
                <a:latin typeface="Arial" charset="0"/>
                <a:cs typeface="Arial" charset="0"/>
              </a:rPr>
              <a:t>Motor System</a:t>
            </a:r>
          </a:p>
          <a:p>
            <a:pPr eaLnBrk="1" hangingPunct="1"/>
            <a:r>
              <a:rPr lang="en-US" dirty="0">
                <a:latin typeface="Arial" charset="0"/>
                <a:cs typeface="Arial" charset="0"/>
              </a:rPr>
              <a:t>Cognitive Abilities</a:t>
            </a:r>
          </a:p>
        </p:txBody>
      </p:sp>
    </p:spTree>
    <p:extLst>
      <p:ext uri="{BB962C8B-B14F-4D97-AF65-F5344CB8AC3E}">
        <p14:creationId xmlns:p14="http://schemas.microsoft.com/office/powerpoint/2010/main" val="344691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7" descr="4 charts of colors as seen by people with different types of color blindness including protanopia, deuteranopia, and tritano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525"/>
            <a:ext cx="1895475" cy="643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title"/>
          </p:nvPr>
        </p:nvSpPr>
        <p:spPr>
          <a:xfrm>
            <a:off x="1828800" y="792163"/>
            <a:ext cx="7086600" cy="884237"/>
          </a:xfrm>
        </p:spPr>
        <p:txBody>
          <a:bodyPr/>
          <a:lstStyle/>
          <a:p>
            <a:r>
              <a:rPr lang="en-US" dirty="0">
                <a:latin typeface="Arial" charset="0"/>
                <a:cs typeface="Arial" charset="0"/>
              </a:rPr>
              <a:t>Inherited Color Blindness</a:t>
            </a:r>
          </a:p>
        </p:txBody>
      </p:sp>
      <p:sp>
        <p:nvSpPr>
          <p:cNvPr id="83971" name="Rectangle 3"/>
          <p:cNvSpPr>
            <a:spLocks noGrp="1" noChangeArrowheads="1"/>
          </p:cNvSpPr>
          <p:nvPr>
            <p:ph type="body" idx="1"/>
          </p:nvPr>
        </p:nvSpPr>
        <p:spPr>
          <a:xfrm>
            <a:off x="2013500" y="1752600"/>
            <a:ext cx="7130500" cy="5105400"/>
          </a:xfrm>
        </p:spPr>
        <p:txBody>
          <a:bodyPr>
            <a:noAutofit/>
          </a:bodyPr>
          <a:lstStyle/>
          <a:p>
            <a:pPr marL="0" indent="0">
              <a:lnSpc>
                <a:spcPct val="80000"/>
              </a:lnSpc>
              <a:buNone/>
            </a:pPr>
            <a:r>
              <a:rPr lang="en-US" sz="2400" b="1" dirty="0" err="1">
                <a:latin typeface="Arial" charset="0"/>
                <a:cs typeface="Arial" charset="0"/>
              </a:rPr>
              <a:t>Monochromacy</a:t>
            </a:r>
            <a:r>
              <a:rPr lang="en-US" sz="2400" b="1" dirty="0">
                <a:latin typeface="Arial" charset="0"/>
                <a:cs typeface="Arial" charset="0"/>
              </a:rPr>
              <a:t>:</a:t>
            </a:r>
            <a:r>
              <a:rPr lang="en-US" sz="2400" dirty="0">
                <a:latin typeface="Arial" charset="0"/>
                <a:cs typeface="Arial" charset="0"/>
              </a:rPr>
              <a:t> total color blindness, very rare.</a:t>
            </a:r>
          </a:p>
          <a:p>
            <a:pPr marL="0" indent="0">
              <a:lnSpc>
                <a:spcPct val="80000"/>
              </a:lnSpc>
              <a:buNone/>
            </a:pPr>
            <a:r>
              <a:rPr lang="en-US" sz="2400" b="1" dirty="0" err="1">
                <a:latin typeface="Arial" charset="0"/>
                <a:cs typeface="Arial" charset="0"/>
              </a:rPr>
              <a:t>Dichromacy</a:t>
            </a:r>
            <a:r>
              <a:rPr lang="en-US" sz="2400" b="1" dirty="0">
                <a:latin typeface="Arial" charset="0"/>
                <a:cs typeface="Arial" charset="0"/>
              </a:rPr>
              <a:t>:</a:t>
            </a:r>
          </a:p>
          <a:p>
            <a:pPr marL="457200" lvl="1" indent="0">
              <a:lnSpc>
                <a:spcPct val="80000"/>
              </a:lnSpc>
              <a:buNone/>
            </a:pPr>
            <a:r>
              <a:rPr lang="en-US" sz="2400" dirty="0">
                <a:latin typeface="Arial" charset="0"/>
                <a:ea typeface="Arial" charset="0"/>
                <a:cs typeface="Arial" charset="0"/>
              </a:rPr>
              <a:t>One of the three basic color mechanisms is absent or not functioning. It is hereditary and sex-linked, affecting mostly males.</a:t>
            </a:r>
          </a:p>
          <a:p>
            <a:pPr marL="914400" lvl="2" indent="0">
              <a:lnSpc>
                <a:spcPct val="80000"/>
              </a:lnSpc>
              <a:buNone/>
            </a:pPr>
            <a:r>
              <a:rPr lang="en-US" b="1" dirty="0" err="1">
                <a:latin typeface="Arial" charset="0"/>
                <a:ea typeface="Arial" charset="0"/>
                <a:cs typeface="Arial" charset="0"/>
              </a:rPr>
              <a:t>Protanopia</a:t>
            </a:r>
            <a:r>
              <a:rPr lang="en-US" b="1" dirty="0">
                <a:latin typeface="Arial" charset="0"/>
                <a:ea typeface="Arial" charset="0"/>
                <a:cs typeface="Arial" charset="0"/>
              </a:rPr>
              <a:t>: </a:t>
            </a:r>
            <a:r>
              <a:rPr lang="en-US" dirty="0">
                <a:latin typeface="Arial" charset="0"/>
                <a:ea typeface="Arial" charset="0"/>
                <a:cs typeface="Arial" charset="0"/>
              </a:rPr>
              <a:t>No red cones. Red appears dark; affects red-green hue discrimination.</a:t>
            </a:r>
          </a:p>
          <a:p>
            <a:pPr marL="914400" lvl="2" indent="0">
              <a:lnSpc>
                <a:spcPct val="80000"/>
              </a:lnSpc>
              <a:buNone/>
            </a:pPr>
            <a:r>
              <a:rPr lang="en-US" b="1" dirty="0" err="1">
                <a:latin typeface="Arial" charset="0"/>
                <a:ea typeface="Arial" charset="0"/>
                <a:cs typeface="Arial" charset="0"/>
              </a:rPr>
              <a:t>Deuteranopia</a:t>
            </a:r>
            <a:r>
              <a:rPr lang="en-US" b="1" dirty="0">
                <a:latin typeface="Arial" charset="0"/>
                <a:ea typeface="Arial" charset="0"/>
                <a:cs typeface="Arial" charset="0"/>
              </a:rPr>
              <a:t>: </a:t>
            </a:r>
            <a:r>
              <a:rPr lang="en-US" dirty="0">
                <a:latin typeface="Arial" charset="0"/>
                <a:ea typeface="Arial" charset="0"/>
                <a:cs typeface="Arial" charset="0"/>
              </a:rPr>
              <a:t>No green cones.  Affects red-green hue discrimination.</a:t>
            </a:r>
          </a:p>
          <a:p>
            <a:pPr marL="914400" lvl="2" indent="0">
              <a:lnSpc>
                <a:spcPct val="80000"/>
              </a:lnSpc>
              <a:buNone/>
            </a:pPr>
            <a:r>
              <a:rPr lang="en-US" b="1" dirty="0" err="1">
                <a:latin typeface="Arial" charset="0"/>
                <a:ea typeface="Arial" charset="0"/>
                <a:cs typeface="Arial" charset="0"/>
              </a:rPr>
              <a:t>Tritanopia</a:t>
            </a:r>
            <a:r>
              <a:rPr lang="en-US" b="1" dirty="0">
                <a:latin typeface="Arial" charset="0"/>
                <a:ea typeface="Arial" charset="0"/>
                <a:cs typeface="Arial" charset="0"/>
              </a:rPr>
              <a:t>:  </a:t>
            </a:r>
            <a:r>
              <a:rPr lang="en-US" dirty="0">
                <a:latin typeface="Arial" charset="0"/>
                <a:ea typeface="Arial" charset="0"/>
                <a:cs typeface="Arial" charset="0"/>
              </a:rPr>
              <a:t>Very rare.  No blue cones.  Affects yellow-blue discrimination.</a:t>
            </a:r>
          </a:p>
          <a:p>
            <a:pPr marL="0" indent="0">
              <a:lnSpc>
                <a:spcPct val="80000"/>
              </a:lnSpc>
              <a:buNone/>
            </a:pPr>
            <a:r>
              <a:rPr lang="en-US" sz="2400" b="1" dirty="0">
                <a:latin typeface="Arial" charset="0"/>
                <a:cs typeface="Arial" charset="0"/>
              </a:rPr>
              <a:t>Anomalous </a:t>
            </a:r>
            <a:r>
              <a:rPr lang="en-US" sz="2400" b="1" dirty="0" err="1">
                <a:latin typeface="Arial" charset="0"/>
                <a:cs typeface="Arial" charset="0"/>
              </a:rPr>
              <a:t>Trichromacy</a:t>
            </a:r>
            <a:r>
              <a:rPr lang="en-US" sz="2400" b="1" dirty="0">
                <a:latin typeface="Arial" charset="0"/>
                <a:cs typeface="Arial" charset="0"/>
              </a:rPr>
              <a:t>: </a:t>
            </a:r>
            <a:r>
              <a:rPr lang="en-US" sz="2400" dirty="0">
                <a:latin typeface="Arial" charset="0"/>
                <a:cs typeface="Arial" charset="0"/>
              </a:rPr>
              <a:t>More common. </a:t>
            </a:r>
            <a:br>
              <a:rPr lang="en-US" sz="2400" dirty="0">
                <a:latin typeface="Arial" charset="0"/>
                <a:cs typeface="Arial" charset="0"/>
              </a:rPr>
            </a:br>
            <a:r>
              <a:rPr lang="en-US" sz="2400" dirty="0">
                <a:latin typeface="Arial" charset="0"/>
                <a:cs typeface="Arial" charset="0"/>
              </a:rPr>
              <a:t>   One of the cone pigments is altered in its </a:t>
            </a:r>
            <a:br>
              <a:rPr lang="en-US" sz="2400" dirty="0">
                <a:latin typeface="Arial" charset="0"/>
                <a:cs typeface="Arial" charset="0"/>
              </a:rPr>
            </a:br>
            <a:r>
              <a:rPr lang="en-US" sz="2400" dirty="0">
                <a:latin typeface="Arial" charset="0"/>
                <a:cs typeface="Arial" charset="0"/>
              </a:rPr>
              <a:t>   spectrum. Impairment, but not full loss.</a:t>
            </a:r>
          </a:p>
        </p:txBody>
      </p:sp>
      <p:sp>
        <p:nvSpPr>
          <p:cNvPr id="83973" name="Text Box 8"/>
          <p:cNvSpPr txBox="1">
            <a:spLocks noChangeArrowheads="1"/>
          </p:cNvSpPr>
          <p:nvPr/>
        </p:nvSpPr>
        <p:spPr bwMode="auto">
          <a:xfrm>
            <a:off x="2464574" y="3510780"/>
            <a:ext cx="527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dirty="0">
                <a:solidFill>
                  <a:srgbClr val="FF3300"/>
                </a:solidFill>
              </a:rPr>
              <a:t>R</a:t>
            </a:r>
            <a:r>
              <a:rPr lang="en-US" sz="1800" dirty="0">
                <a:solidFill>
                  <a:srgbClr val="33CC33"/>
                </a:solidFill>
              </a:rPr>
              <a:t>G</a:t>
            </a:r>
            <a:endParaRPr lang="en-US" sz="1800" dirty="0">
              <a:solidFill>
                <a:srgbClr val="0000FF"/>
              </a:solidFill>
            </a:endParaRPr>
          </a:p>
        </p:txBody>
      </p:sp>
      <p:sp>
        <p:nvSpPr>
          <p:cNvPr id="83974" name="Text Box 9"/>
          <p:cNvSpPr txBox="1">
            <a:spLocks noChangeArrowheads="1"/>
          </p:cNvSpPr>
          <p:nvPr/>
        </p:nvSpPr>
        <p:spPr bwMode="auto">
          <a:xfrm>
            <a:off x="2464574" y="4192576"/>
            <a:ext cx="527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dirty="0">
                <a:solidFill>
                  <a:srgbClr val="FF3300"/>
                </a:solidFill>
              </a:rPr>
              <a:t>R</a:t>
            </a:r>
            <a:r>
              <a:rPr lang="en-US" sz="1800" dirty="0">
                <a:solidFill>
                  <a:srgbClr val="33CC33"/>
                </a:solidFill>
              </a:rPr>
              <a:t>G</a:t>
            </a:r>
            <a:endParaRPr lang="en-US" sz="1800" dirty="0">
              <a:solidFill>
                <a:srgbClr val="0000FF"/>
              </a:solidFill>
            </a:endParaRPr>
          </a:p>
        </p:txBody>
      </p:sp>
      <p:sp>
        <p:nvSpPr>
          <p:cNvPr id="83975" name="Text Box 10"/>
          <p:cNvSpPr txBox="1">
            <a:spLocks noChangeArrowheads="1"/>
          </p:cNvSpPr>
          <p:nvPr/>
        </p:nvSpPr>
        <p:spPr bwMode="auto">
          <a:xfrm>
            <a:off x="2489974" y="4874372"/>
            <a:ext cx="501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dirty="0">
                <a:solidFill>
                  <a:srgbClr val="FFFF00"/>
                </a:solidFill>
              </a:rPr>
              <a:t>Y</a:t>
            </a:r>
            <a:r>
              <a:rPr lang="en-US" sz="1800" dirty="0">
                <a:solidFill>
                  <a:srgbClr val="0000FF"/>
                </a:solidFill>
              </a:rPr>
              <a:t>B</a:t>
            </a:r>
          </a:p>
        </p:txBody>
      </p:sp>
      <p:sp>
        <p:nvSpPr>
          <p:cNvPr id="83976" name="Text Box 11"/>
          <p:cNvSpPr txBox="1">
            <a:spLocks noChangeArrowheads="1"/>
          </p:cNvSpPr>
          <p:nvPr/>
        </p:nvSpPr>
        <p:spPr bwMode="auto">
          <a:xfrm>
            <a:off x="7896304" y="6171430"/>
            <a:ext cx="1187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1800"/>
              <a:t>Most </a:t>
            </a:r>
            <a:r>
              <a:rPr lang="en-US" sz="1800">
                <a:solidFill>
                  <a:srgbClr val="FF3300"/>
                </a:solidFill>
              </a:rPr>
              <a:t>R</a:t>
            </a:r>
            <a:r>
              <a:rPr lang="en-US" sz="1800">
                <a:solidFill>
                  <a:srgbClr val="33CC33"/>
                </a:solidFill>
              </a:rPr>
              <a:t>G</a:t>
            </a:r>
            <a:br>
              <a:rPr lang="en-US" sz="1800">
                <a:solidFill>
                  <a:srgbClr val="33CC33"/>
                </a:solidFill>
              </a:rPr>
            </a:br>
            <a:r>
              <a:rPr lang="en-US" sz="1800"/>
              <a:t>Some</a:t>
            </a:r>
            <a:r>
              <a:rPr lang="en-US" sz="1800">
                <a:solidFill>
                  <a:srgbClr val="33CC33"/>
                </a:solidFill>
              </a:rPr>
              <a:t> </a:t>
            </a:r>
            <a:r>
              <a:rPr lang="en-US" sz="1800">
                <a:solidFill>
                  <a:srgbClr val="FFFF00"/>
                </a:solidFill>
              </a:rPr>
              <a:t>Y</a:t>
            </a:r>
            <a:r>
              <a:rPr lang="en-US" sz="1800">
                <a:solidFill>
                  <a:srgbClr val="0000FF"/>
                </a:solidFill>
              </a:rPr>
              <a:t>B</a:t>
            </a:r>
          </a:p>
        </p:txBody>
      </p:sp>
    </p:spTree>
    <p:extLst>
      <p:ext uri="{BB962C8B-B14F-4D97-AF65-F5344CB8AC3E}">
        <p14:creationId xmlns:p14="http://schemas.microsoft.com/office/powerpoint/2010/main" val="407910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642938" y="0"/>
            <a:ext cx="7772400" cy="1143000"/>
          </a:xfrm>
        </p:spPr>
        <p:txBody>
          <a:bodyPr>
            <a:normAutofit fontScale="90000"/>
          </a:bodyPr>
          <a:lstStyle/>
          <a:p>
            <a:r>
              <a:rPr lang="en-US" dirty="0"/>
              <a:t>Color Blindness – color vision</a:t>
            </a:r>
          </a:p>
        </p:txBody>
      </p:sp>
      <p:sp>
        <p:nvSpPr>
          <p:cNvPr id="73733" name="Text Box 11"/>
          <p:cNvSpPr txBox="1">
            <a:spLocks noChangeArrowheads="1"/>
          </p:cNvSpPr>
          <p:nvPr/>
        </p:nvSpPr>
        <p:spPr bwMode="auto">
          <a:xfrm>
            <a:off x="207963" y="970366"/>
            <a:ext cx="3098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128"/>
              </a:defRPr>
            </a:lvl1pPr>
            <a:lvl2pPr marL="37931725" indent="-3747452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spcBef>
                <a:spcPct val="50000"/>
              </a:spcBef>
            </a:pPr>
            <a:r>
              <a:rPr lang="en-US" sz="1800" dirty="0"/>
              <a:t>Typical Color Vision</a:t>
            </a:r>
          </a:p>
        </p:txBody>
      </p:sp>
      <p:pic>
        <p:nvPicPr>
          <p:cNvPr id="73730" name="Picture 10" descr="Image of difference in colors as seen by a person without colorblindness and with Deuterano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406525"/>
            <a:ext cx="8726487" cy="504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2" name="Text Box 7"/>
          <p:cNvSpPr txBox="1">
            <a:spLocks noChangeArrowheads="1"/>
          </p:cNvSpPr>
          <p:nvPr/>
        </p:nvSpPr>
        <p:spPr bwMode="auto">
          <a:xfrm>
            <a:off x="207963" y="6450013"/>
            <a:ext cx="3098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128"/>
              </a:defRPr>
            </a:lvl1pPr>
            <a:lvl2pPr marL="37931725" indent="-3747452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spcBef>
                <a:spcPct val="50000"/>
              </a:spcBef>
            </a:pPr>
            <a:r>
              <a:rPr lang="en-US" sz="1800" dirty="0" err="1"/>
              <a:t>Deuteranopia</a:t>
            </a:r>
            <a:endParaRPr lang="en-US" sz="1800" dirty="0"/>
          </a:p>
        </p:txBody>
      </p:sp>
    </p:spTree>
    <p:extLst>
      <p:ext uri="{BB962C8B-B14F-4D97-AF65-F5344CB8AC3E}">
        <p14:creationId xmlns:p14="http://schemas.microsoft.com/office/powerpoint/2010/main" val="305272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r>
              <a:rPr lang="en-US">
                <a:latin typeface="Arial" charset="0"/>
                <a:cs typeface="Arial" charset="0"/>
              </a:rPr>
              <a:t>Ishara Dot Tests</a:t>
            </a:r>
          </a:p>
        </p:txBody>
      </p:sp>
      <p:grpSp>
        <p:nvGrpSpPr>
          <p:cNvPr id="84995" name="Group 12" descr="Image of Ishara dot tests"/>
          <p:cNvGrpSpPr>
            <a:grpSpLocks/>
          </p:cNvGrpSpPr>
          <p:nvPr/>
        </p:nvGrpSpPr>
        <p:grpSpPr bwMode="auto">
          <a:xfrm>
            <a:off x="762000" y="1749425"/>
            <a:ext cx="7620000" cy="5108575"/>
            <a:chOff x="240" y="1248"/>
            <a:chExt cx="3888" cy="2592"/>
          </a:xfrm>
        </p:grpSpPr>
        <p:pic>
          <p:nvPicPr>
            <p:cNvPr id="84996" name="Picture 7"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1296"/>
              <a:ext cx="1200"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7" name="Picture 8" descr="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296"/>
              <a:ext cx="1200"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8" name="Picture 9"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48"/>
              <a:ext cx="1200"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9" name="Picture 10" descr="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2640"/>
              <a:ext cx="1200"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000" name="Picture 11" descr="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2640"/>
              <a:ext cx="1200"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5001" name="Picture 6" descr="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2640"/>
              <a:ext cx="1200" cy="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112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8ABF982A-982B-3B4D-B403-4B790E2C04AE}"/>
              </a:ext>
            </a:extLst>
          </p:cNvPr>
          <p:cNvSpPr>
            <a:spLocks noGrp="1"/>
          </p:cNvSpPr>
          <p:nvPr>
            <p:ph type="title"/>
          </p:nvPr>
        </p:nvSpPr>
        <p:spPr/>
        <p:txBody>
          <a:bodyPr/>
          <a:lstStyle/>
          <a:p>
            <a:r>
              <a:rPr lang="en-US" dirty="0"/>
              <a:t>Colorblind pilot</a:t>
            </a:r>
          </a:p>
        </p:txBody>
      </p:sp>
      <p:sp>
        <p:nvSpPr>
          <p:cNvPr id="2" name="Rectangle 1"/>
          <p:cNvSpPr/>
          <p:nvPr/>
        </p:nvSpPr>
        <p:spPr>
          <a:xfrm>
            <a:off x="0" y="2083770"/>
            <a:ext cx="2005869" cy="1815882"/>
          </a:xfrm>
          <a:prstGeom prst="rect">
            <a:avLst/>
          </a:prstGeom>
        </p:spPr>
        <p:txBody>
          <a:bodyPr wrap="square">
            <a:spAutoFit/>
          </a:bodyPr>
          <a:lstStyle/>
          <a:p>
            <a:r>
              <a:rPr lang="en-US" sz="2800" dirty="0"/>
              <a:t>Considering the user’s abilities is important.</a:t>
            </a:r>
          </a:p>
        </p:txBody>
      </p:sp>
      <p:pic>
        <p:nvPicPr>
          <p:cNvPr id="86018" name="Picture 1" descr="Image of newspaper cuttings from air crash which may have been caused by a colorblind co-pilot's difficulty in seeing red warning lights. "/>
          <p:cNvPicPr>
            <a:picLocks noChangeAspect="1"/>
          </p:cNvPicPr>
          <p:nvPr/>
        </p:nvPicPr>
        <p:blipFill rotWithShape="1">
          <a:blip r:embed="rId3">
            <a:extLst>
              <a:ext uri="{28A0092B-C50C-407E-A947-70E740481C1C}">
                <a14:useLocalDpi xmlns:a14="http://schemas.microsoft.com/office/drawing/2010/main" val="0"/>
              </a:ext>
            </a:extLst>
          </a:blip>
          <a:srcRect t="7460" b="18100"/>
          <a:stretch/>
        </p:blipFill>
        <p:spPr bwMode="auto">
          <a:xfrm>
            <a:off x="2212852" y="139904"/>
            <a:ext cx="5943600" cy="6718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07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Color Blindness – Applied (Grayscale)</a:t>
            </a:r>
          </a:p>
        </p:txBody>
      </p:sp>
      <p:sp>
        <p:nvSpPr>
          <p:cNvPr id="4" name="Content Placeholder 3"/>
          <p:cNvSpPr>
            <a:spLocks noGrp="1"/>
          </p:cNvSpPr>
          <p:nvPr>
            <p:ph idx="1"/>
          </p:nvPr>
        </p:nvSpPr>
        <p:spPr/>
        <p:txBody>
          <a:bodyPr/>
          <a:lstStyle/>
          <a:p>
            <a:r>
              <a:rPr lang="en-US" dirty="0"/>
              <a:t>Look at your layout in </a:t>
            </a:r>
            <a:r>
              <a:rPr lang="en-US" b="1" dirty="0"/>
              <a:t>grayscale</a:t>
            </a:r>
            <a:r>
              <a:rPr lang="en-US" dirty="0"/>
              <a:t>. If you can’t see intended differences, chance are neither can color blind individuals</a:t>
            </a:r>
          </a:p>
        </p:txBody>
      </p:sp>
      <p:pic>
        <p:nvPicPr>
          <p:cNvPr id="23555" name="Picture 3" descr="Image of a Colorwh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559" y="4145273"/>
            <a:ext cx="1897311" cy="189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Oval 9">
            <a:extLst>
              <a:ext uri="{C183D7F6-B498-43B3-948B-1728B52AA6E4}">
                <adec:decorative xmlns:adec="http://schemas.microsoft.com/office/drawing/2017/decorative" val="1"/>
              </a:ext>
            </a:extLst>
          </p:cNvPr>
          <p:cNvSpPr/>
          <p:nvPr/>
        </p:nvSpPr>
        <p:spPr>
          <a:xfrm>
            <a:off x="1293287" y="4289984"/>
            <a:ext cx="1143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Greyscale image of a colorwhe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4145272"/>
            <a:ext cx="1885950" cy="189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Oval 4">
            <a:extLst>
              <a:ext uri="{C183D7F6-B498-43B3-948B-1728B52AA6E4}">
                <adec:decorative xmlns:adec="http://schemas.microsoft.com/office/drawing/2017/decorative" val="1"/>
              </a:ext>
            </a:extLst>
          </p:cNvPr>
          <p:cNvSpPr/>
          <p:nvPr/>
        </p:nvSpPr>
        <p:spPr>
          <a:xfrm>
            <a:off x="4648200" y="4289984"/>
            <a:ext cx="1143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8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Blindness - Applied</a:t>
            </a:r>
          </a:p>
        </p:txBody>
      </p:sp>
      <p:sp>
        <p:nvSpPr>
          <p:cNvPr id="3" name="Content Placeholder 2"/>
          <p:cNvSpPr>
            <a:spLocks noGrp="1"/>
          </p:cNvSpPr>
          <p:nvPr>
            <p:ph idx="1"/>
          </p:nvPr>
        </p:nvSpPr>
        <p:spPr/>
        <p:txBody>
          <a:bodyPr/>
          <a:lstStyle/>
          <a:p>
            <a:r>
              <a:rPr lang="en-US" dirty="0"/>
              <a:t>Use distinctive colors</a:t>
            </a:r>
          </a:p>
        </p:txBody>
      </p:sp>
      <p:pic>
        <p:nvPicPr>
          <p:cNvPr id="26626" name="Picture 2" descr="Image of boxes with a distinctive 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73239"/>
            <a:ext cx="8397626"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673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dirty="0">
                <a:latin typeface="Arial" charset="0"/>
                <a:cs typeface="Arial" charset="0"/>
              </a:rPr>
              <a:t>Outline - Hearing</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a:latin typeface="Arial" charset="0"/>
                <a:cs typeface="Arial" charset="0"/>
              </a:rPr>
              <a:t>Senses</a:t>
            </a:r>
          </a:p>
          <a:p>
            <a:pPr lvl="1" eaLnBrk="1" hangingPunct="1"/>
            <a:r>
              <a:rPr lang="en-US" sz="3200" dirty="0">
                <a:latin typeface="Arial" charset="0"/>
                <a:ea typeface="Arial" charset="0"/>
                <a:cs typeface="Arial" charset="0"/>
              </a:rPr>
              <a:t>Vision</a:t>
            </a:r>
          </a:p>
          <a:p>
            <a:pPr lvl="1" eaLnBrk="1" hangingPunct="1"/>
            <a:r>
              <a:rPr lang="en-US" sz="3200" dirty="0">
                <a:latin typeface="Arial" charset="0"/>
                <a:ea typeface="Arial" charset="0"/>
                <a:cs typeface="Arial" charset="0"/>
              </a:rPr>
              <a:t>Hearing</a:t>
            </a:r>
          </a:p>
          <a:p>
            <a:pPr lvl="1" eaLnBrk="1" hangingPunct="1"/>
            <a:r>
              <a:rPr lang="en-US" sz="3200" dirty="0">
                <a:latin typeface="Arial" charset="0"/>
                <a:ea typeface="Arial" charset="0"/>
                <a:cs typeface="Arial" charset="0"/>
              </a:rPr>
              <a:t>Touch</a:t>
            </a:r>
          </a:p>
          <a:p>
            <a:pPr lvl="1" eaLnBrk="1" hangingPunct="1"/>
            <a:r>
              <a:rPr lang="en-US" sz="3200" dirty="0">
                <a:latin typeface="Arial" charset="0"/>
                <a:ea typeface="Arial" charset="0"/>
                <a:cs typeface="Arial" charset="0"/>
              </a:rPr>
              <a:t>Smell</a:t>
            </a:r>
          </a:p>
          <a:p>
            <a:pPr eaLnBrk="1" hangingPunct="1"/>
            <a:r>
              <a:rPr lang="en-US" dirty="0">
                <a:latin typeface="Arial" charset="0"/>
                <a:cs typeface="Arial" charset="0"/>
              </a:rPr>
              <a:t>Motor System</a:t>
            </a:r>
          </a:p>
          <a:p>
            <a:pPr eaLnBrk="1" hangingPunct="1"/>
            <a:r>
              <a:rPr lang="en-US" dirty="0">
                <a:latin typeface="Arial" charset="0"/>
                <a:cs typeface="Arial" charset="0"/>
              </a:rPr>
              <a:t>Cognitive Abilities</a:t>
            </a:r>
          </a:p>
        </p:txBody>
      </p:sp>
    </p:spTree>
    <p:extLst>
      <p:ext uri="{BB962C8B-B14F-4D97-AF65-F5344CB8AC3E}">
        <p14:creationId xmlns:p14="http://schemas.microsoft.com/office/powerpoint/2010/main" val="208759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dirty="0">
                <a:latin typeface="Arial" charset="0"/>
                <a:cs typeface="Arial" charset="0"/>
              </a:rPr>
              <a:t>Hearing 101</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735640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atin typeface="Arial" charset="0"/>
                <a:cs typeface="Arial" charset="0"/>
              </a:rPr>
              <a:t>Audition (Hearing)</a:t>
            </a:r>
            <a:endParaRPr lang="en-GB">
              <a:latin typeface="Arial" charset="0"/>
              <a:cs typeface="Arial" charset="0"/>
            </a:endParaRPr>
          </a:p>
        </p:txBody>
      </p:sp>
      <p:sp>
        <p:nvSpPr>
          <p:cNvPr id="90115" name="Rectangle 3"/>
          <p:cNvSpPr>
            <a:spLocks noGrp="1" noChangeArrowheads="1"/>
          </p:cNvSpPr>
          <p:nvPr>
            <p:ph type="body" idx="1"/>
          </p:nvPr>
        </p:nvSpPr>
        <p:spPr/>
        <p:txBody>
          <a:bodyPr>
            <a:normAutofit lnSpcReduction="10000"/>
          </a:bodyPr>
          <a:lstStyle/>
          <a:p>
            <a:pPr eaLnBrk="1" hangingPunct="1">
              <a:lnSpc>
                <a:spcPct val="90000"/>
              </a:lnSpc>
              <a:tabLst>
                <a:tab pos="863600" algn="l"/>
                <a:tab pos="2387600" algn="l"/>
                <a:tab pos="2667000" algn="l"/>
              </a:tabLst>
            </a:pPr>
            <a:r>
              <a:rPr lang="en-GB" sz="2400">
                <a:latin typeface="Arial" charset="0"/>
                <a:cs typeface="Arial" charset="0"/>
              </a:rPr>
              <a:t>Provides information about environment:</a:t>
            </a:r>
            <a:br>
              <a:rPr lang="en-GB" sz="2400">
                <a:latin typeface="Arial" charset="0"/>
                <a:cs typeface="Arial" charset="0"/>
              </a:rPr>
            </a:br>
            <a:r>
              <a:rPr lang="en-GB" sz="2400">
                <a:latin typeface="Arial" charset="0"/>
                <a:cs typeface="Arial" charset="0"/>
              </a:rPr>
              <a:t>	</a:t>
            </a:r>
            <a:r>
              <a:rPr lang="en-GB" sz="2000">
                <a:latin typeface="Arial" charset="0"/>
                <a:cs typeface="Arial" charset="0"/>
              </a:rPr>
              <a:t>distances, directions, objects etc.</a:t>
            </a:r>
          </a:p>
          <a:p>
            <a:pPr eaLnBrk="1" hangingPunct="1">
              <a:lnSpc>
                <a:spcPct val="90000"/>
              </a:lnSpc>
              <a:tabLst>
                <a:tab pos="863600" algn="l"/>
                <a:tab pos="2387600" algn="l"/>
                <a:tab pos="2667000" algn="l"/>
              </a:tabLst>
            </a:pPr>
            <a:r>
              <a:rPr lang="en-GB" sz="2400">
                <a:latin typeface="Arial" charset="0"/>
                <a:cs typeface="Arial" charset="0"/>
              </a:rPr>
              <a:t>Physical apparatus:</a:t>
            </a:r>
          </a:p>
          <a:p>
            <a:pPr lvl="1" eaLnBrk="1" hangingPunct="1">
              <a:lnSpc>
                <a:spcPct val="90000"/>
              </a:lnSpc>
              <a:tabLst>
                <a:tab pos="863600" algn="l"/>
                <a:tab pos="2387600" algn="l"/>
                <a:tab pos="2667000" algn="l"/>
              </a:tabLst>
            </a:pPr>
            <a:r>
              <a:rPr lang="en-GB" sz="2000">
                <a:latin typeface="Arial" charset="0"/>
                <a:ea typeface="Arial" charset="0"/>
                <a:cs typeface="Arial" charset="0"/>
              </a:rPr>
              <a:t>pinnea	–	collects sound (part of the ear you can see)</a:t>
            </a:r>
          </a:p>
          <a:p>
            <a:pPr lvl="1" eaLnBrk="1" hangingPunct="1">
              <a:lnSpc>
                <a:spcPct val="90000"/>
              </a:lnSpc>
              <a:tabLst>
                <a:tab pos="863600" algn="l"/>
                <a:tab pos="2387600" algn="l"/>
                <a:tab pos="2667000" algn="l"/>
              </a:tabLst>
            </a:pPr>
            <a:r>
              <a:rPr lang="en-GB" sz="2000">
                <a:latin typeface="Arial" charset="0"/>
                <a:ea typeface="Arial" charset="0"/>
                <a:cs typeface="Arial" charset="0"/>
              </a:rPr>
              <a:t>outer ear	–	</a:t>
            </a:r>
            <a:r>
              <a:rPr lang="en-GB" sz="1800">
                <a:latin typeface="Arial" charset="0"/>
                <a:ea typeface="Arial" charset="0"/>
                <a:cs typeface="Arial" charset="0"/>
              </a:rPr>
              <a:t>protects inner and amplifies sound</a:t>
            </a:r>
          </a:p>
          <a:p>
            <a:pPr lvl="1" eaLnBrk="1" hangingPunct="1">
              <a:lnSpc>
                <a:spcPct val="90000"/>
              </a:lnSpc>
              <a:tabLst>
                <a:tab pos="863600" algn="l"/>
                <a:tab pos="2387600" algn="l"/>
                <a:tab pos="2667000" algn="l"/>
              </a:tabLst>
            </a:pPr>
            <a:r>
              <a:rPr lang="en-GB" sz="2000">
                <a:latin typeface="Arial" charset="0"/>
                <a:ea typeface="Arial" charset="0"/>
                <a:cs typeface="Arial" charset="0"/>
              </a:rPr>
              <a:t>middle ear	–	</a:t>
            </a:r>
            <a:r>
              <a:rPr lang="en-GB" sz="1800">
                <a:latin typeface="Arial" charset="0"/>
                <a:ea typeface="Arial" charset="0"/>
                <a:cs typeface="Arial" charset="0"/>
              </a:rPr>
              <a:t>transmits sound waves as</a:t>
            </a:r>
            <a:br>
              <a:rPr lang="en-GB" sz="1800">
                <a:latin typeface="Arial" charset="0"/>
                <a:ea typeface="Arial" charset="0"/>
                <a:cs typeface="Arial" charset="0"/>
              </a:rPr>
            </a:br>
            <a:r>
              <a:rPr lang="en-GB" sz="1800">
                <a:latin typeface="Arial" charset="0"/>
                <a:ea typeface="Arial" charset="0"/>
                <a:cs typeface="Arial" charset="0"/>
              </a:rPr>
              <a:t>			vibrations to inner</a:t>
            </a:r>
            <a:r>
              <a:rPr lang="en-GB" sz="1400">
                <a:latin typeface="Arial" charset="0"/>
                <a:ea typeface="Arial" charset="0"/>
                <a:cs typeface="Arial" charset="0"/>
              </a:rPr>
              <a:t> </a:t>
            </a:r>
            <a:r>
              <a:rPr lang="en-GB" sz="1800">
                <a:latin typeface="Arial" charset="0"/>
                <a:ea typeface="Arial" charset="0"/>
                <a:cs typeface="Arial" charset="0"/>
              </a:rPr>
              <a:t>ear</a:t>
            </a:r>
            <a:endParaRPr lang="en-GB" sz="2000">
              <a:latin typeface="Arial" charset="0"/>
              <a:ea typeface="Arial" charset="0"/>
              <a:cs typeface="Arial" charset="0"/>
            </a:endParaRPr>
          </a:p>
          <a:p>
            <a:pPr lvl="1" eaLnBrk="1" hangingPunct="1">
              <a:lnSpc>
                <a:spcPct val="90000"/>
              </a:lnSpc>
              <a:tabLst>
                <a:tab pos="863600" algn="l"/>
                <a:tab pos="2387600" algn="l"/>
                <a:tab pos="2667000" algn="l"/>
              </a:tabLst>
            </a:pPr>
            <a:r>
              <a:rPr lang="en-GB" sz="2000">
                <a:latin typeface="Arial" charset="0"/>
                <a:ea typeface="Arial" charset="0"/>
                <a:cs typeface="Arial" charset="0"/>
              </a:rPr>
              <a:t>inner ear	–	</a:t>
            </a:r>
            <a:r>
              <a:rPr lang="en-GB" sz="1800">
                <a:latin typeface="Arial" charset="0"/>
                <a:ea typeface="Arial" charset="0"/>
                <a:cs typeface="Arial" charset="0"/>
              </a:rPr>
              <a:t>chemical transmitters are released</a:t>
            </a:r>
            <a:br>
              <a:rPr lang="en-GB" sz="1800">
                <a:latin typeface="Arial" charset="0"/>
                <a:ea typeface="Arial" charset="0"/>
                <a:cs typeface="Arial" charset="0"/>
              </a:rPr>
            </a:br>
            <a:r>
              <a:rPr lang="en-GB" sz="1800">
                <a:latin typeface="Arial" charset="0"/>
                <a:ea typeface="Arial" charset="0"/>
                <a:cs typeface="Arial" charset="0"/>
              </a:rPr>
              <a:t>			and cause impulses in auditory nerve</a:t>
            </a:r>
            <a:endParaRPr lang="en-GB" sz="2000">
              <a:latin typeface="Arial" charset="0"/>
              <a:ea typeface="Arial" charset="0"/>
              <a:cs typeface="Arial" charset="0"/>
            </a:endParaRPr>
          </a:p>
          <a:p>
            <a:pPr eaLnBrk="1" hangingPunct="1">
              <a:lnSpc>
                <a:spcPct val="90000"/>
              </a:lnSpc>
              <a:tabLst>
                <a:tab pos="863600" algn="l"/>
                <a:tab pos="2387600" algn="l"/>
                <a:tab pos="2667000" algn="l"/>
              </a:tabLst>
            </a:pPr>
            <a:r>
              <a:rPr lang="en-GB" sz="2400">
                <a:latin typeface="Arial" charset="0"/>
                <a:cs typeface="Arial" charset="0"/>
              </a:rPr>
              <a:t>Sound</a:t>
            </a:r>
          </a:p>
          <a:p>
            <a:pPr lvl="1" eaLnBrk="1" hangingPunct="1">
              <a:lnSpc>
                <a:spcPct val="90000"/>
              </a:lnSpc>
              <a:tabLst>
                <a:tab pos="863600" algn="l"/>
                <a:tab pos="2387600" algn="l"/>
                <a:tab pos="2667000" algn="l"/>
              </a:tabLst>
            </a:pPr>
            <a:r>
              <a:rPr lang="en-GB" sz="2000">
                <a:latin typeface="Arial" charset="0"/>
                <a:ea typeface="Arial" charset="0"/>
                <a:cs typeface="Arial" charset="0"/>
              </a:rPr>
              <a:t>pitch	–	</a:t>
            </a:r>
            <a:r>
              <a:rPr lang="en-GB" sz="1800">
                <a:latin typeface="Arial" charset="0"/>
                <a:ea typeface="Arial" charset="0"/>
                <a:cs typeface="Arial" charset="0"/>
              </a:rPr>
              <a:t>sound frequency</a:t>
            </a:r>
          </a:p>
          <a:p>
            <a:pPr lvl="1" eaLnBrk="1" hangingPunct="1">
              <a:lnSpc>
                <a:spcPct val="90000"/>
              </a:lnSpc>
              <a:tabLst>
                <a:tab pos="863600" algn="l"/>
                <a:tab pos="2387600" algn="l"/>
                <a:tab pos="2667000" algn="l"/>
              </a:tabLst>
            </a:pPr>
            <a:r>
              <a:rPr lang="en-GB" sz="2000">
                <a:latin typeface="Arial" charset="0"/>
                <a:ea typeface="Arial" charset="0"/>
                <a:cs typeface="Arial" charset="0"/>
              </a:rPr>
              <a:t>loudness 	–	</a:t>
            </a:r>
            <a:r>
              <a:rPr lang="en-GB" sz="1800">
                <a:latin typeface="Arial" charset="0"/>
                <a:ea typeface="Arial" charset="0"/>
                <a:cs typeface="Arial" charset="0"/>
              </a:rPr>
              <a:t>amplitude</a:t>
            </a:r>
            <a:endParaRPr lang="en-GB" sz="2000">
              <a:latin typeface="Arial" charset="0"/>
              <a:ea typeface="Arial" charset="0"/>
              <a:cs typeface="Arial" charset="0"/>
            </a:endParaRPr>
          </a:p>
          <a:p>
            <a:pPr lvl="1" eaLnBrk="1" hangingPunct="1">
              <a:lnSpc>
                <a:spcPct val="90000"/>
              </a:lnSpc>
              <a:tabLst>
                <a:tab pos="863600" algn="l"/>
                <a:tab pos="2387600" algn="l"/>
                <a:tab pos="2667000" algn="l"/>
              </a:tabLst>
            </a:pPr>
            <a:r>
              <a:rPr lang="en-GB" sz="2000">
                <a:latin typeface="Arial" charset="0"/>
                <a:ea typeface="Arial" charset="0"/>
                <a:cs typeface="Arial" charset="0"/>
              </a:rPr>
              <a:t>timbre	–	</a:t>
            </a:r>
            <a:r>
              <a:rPr lang="en-GB" sz="1800">
                <a:latin typeface="Arial" charset="0"/>
                <a:ea typeface="Arial" charset="0"/>
                <a:cs typeface="Arial" charset="0"/>
              </a:rPr>
              <a:t>type or quality</a:t>
            </a:r>
          </a:p>
          <a:p>
            <a:pPr lvl="1" eaLnBrk="1" hangingPunct="1">
              <a:lnSpc>
                <a:spcPct val="90000"/>
              </a:lnSpc>
              <a:tabLst>
                <a:tab pos="863600" algn="l"/>
                <a:tab pos="2387600" algn="l"/>
                <a:tab pos="2667000" algn="l"/>
              </a:tabLst>
            </a:pPr>
            <a:r>
              <a:rPr lang="en-GB" sz="2000">
                <a:latin typeface="Arial" charset="0"/>
                <a:ea typeface="Arial" charset="0"/>
                <a:cs typeface="Arial" charset="0"/>
              </a:rPr>
              <a:t>location	–	where is the sound coming from?</a:t>
            </a:r>
          </a:p>
          <a:p>
            <a:pPr eaLnBrk="1" hangingPunct="1">
              <a:lnSpc>
                <a:spcPct val="90000"/>
              </a:lnSpc>
              <a:tabLst>
                <a:tab pos="863600" algn="l"/>
                <a:tab pos="2387600" algn="l"/>
                <a:tab pos="2667000" algn="l"/>
              </a:tabLst>
            </a:pPr>
            <a:endParaRPr lang="en-GB" sz="2400">
              <a:latin typeface="Arial" charset="0"/>
              <a:cs typeface="Arial" charset="0"/>
            </a:endParaRPr>
          </a:p>
        </p:txBody>
      </p:sp>
    </p:spTree>
    <p:extLst>
      <p:ext uri="{BB962C8B-B14F-4D97-AF65-F5344CB8AC3E}">
        <p14:creationId xmlns:p14="http://schemas.microsoft.com/office/powerpoint/2010/main" val="213234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BC99-C541-5040-AA71-6204C215E021}"/>
              </a:ext>
            </a:extLst>
          </p:cNvPr>
          <p:cNvSpPr>
            <a:spLocks noGrp="1"/>
          </p:cNvSpPr>
          <p:nvPr>
            <p:ph type="title"/>
          </p:nvPr>
        </p:nvSpPr>
        <p:spPr>
          <a:xfrm>
            <a:off x="589570" y="680132"/>
            <a:ext cx="3341299" cy="255289"/>
          </a:xfrm>
        </p:spPr>
        <p:txBody>
          <a:bodyPr>
            <a:normAutofit fontScale="90000"/>
          </a:bodyPr>
          <a:lstStyle/>
          <a:p>
            <a:r>
              <a:rPr lang="en-US" dirty="0"/>
              <a:t>Ear-anatomy</a:t>
            </a:r>
          </a:p>
        </p:txBody>
      </p:sp>
      <p:pic>
        <p:nvPicPr>
          <p:cNvPr id="91138" name="Picture 2" descr="ear-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0" y="1100724"/>
            <a:ext cx="7196959" cy="5757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54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Human Vision 101</a:t>
            </a:r>
          </a:p>
        </p:txBody>
      </p:sp>
      <p:sp>
        <p:nvSpPr>
          <p:cNvPr id="6" name="Text Placeholder 5"/>
          <p:cNvSpPr>
            <a:spLocks noGrp="1"/>
          </p:cNvSpPr>
          <p:nvPr>
            <p:ph type="body" idx="1"/>
          </p:nvPr>
        </p:nvSpPr>
        <p:spPr/>
        <p:txBody>
          <a:bodyPr/>
          <a:lstStyle/>
          <a:p>
            <a:r>
              <a:rPr lang="en-US" dirty="0"/>
              <a:t>Visual resolution</a:t>
            </a:r>
          </a:p>
        </p:txBody>
      </p:sp>
    </p:spTree>
    <p:extLst>
      <p:ext uri="{BB962C8B-B14F-4D97-AF65-F5344CB8AC3E}">
        <p14:creationId xmlns:p14="http://schemas.microsoft.com/office/powerpoint/2010/main" val="3920434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a:latin typeface="Arial" charset="0"/>
                <a:cs typeface="Arial" charset="0"/>
              </a:rPr>
              <a:t>Audition</a:t>
            </a:r>
          </a:p>
        </p:txBody>
      </p:sp>
      <p:sp>
        <p:nvSpPr>
          <p:cNvPr id="92163" name="Rectangle 3"/>
          <p:cNvSpPr>
            <a:spLocks noGrp="1" noChangeArrowheads="1"/>
          </p:cNvSpPr>
          <p:nvPr>
            <p:ph type="body" idx="1"/>
          </p:nvPr>
        </p:nvSpPr>
        <p:spPr/>
        <p:txBody>
          <a:bodyPr>
            <a:normAutofit/>
          </a:bodyPr>
          <a:lstStyle/>
          <a:p>
            <a:pPr eaLnBrk="1" hangingPunct="1">
              <a:lnSpc>
                <a:spcPct val="90000"/>
              </a:lnSpc>
            </a:pPr>
            <a:r>
              <a:rPr lang="en-US" sz="2800" dirty="0">
                <a:latin typeface="Arial" charset="0"/>
                <a:cs typeface="Arial" charset="0"/>
              </a:rPr>
              <a:t>Capabilities (best-case scenario)</a:t>
            </a:r>
          </a:p>
          <a:p>
            <a:pPr lvl="1" eaLnBrk="1" hangingPunct="1">
              <a:lnSpc>
                <a:spcPct val="90000"/>
              </a:lnSpc>
            </a:pPr>
            <a:r>
              <a:rPr lang="en-US" sz="2400" dirty="0">
                <a:latin typeface="Arial" charset="0"/>
                <a:ea typeface="Arial" charset="0"/>
                <a:cs typeface="Arial" charset="0"/>
              </a:rPr>
              <a:t>pitch - frequency (20 - 15,000 Hz)</a:t>
            </a:r>
          </a:p>
          <a:p>
            <a:pPr lvl="1" eaLnBrk="1" hangingPunct="1">
              <a:lnSpc>
                <a:spcPct val="90000"/>
              </a:lnSpc>
            </a:pPr>
            <a:r>
              <a:rPr lang="en-US" sz="2400" dirty="0">
                <a:latin typeface="Arial" charset="0"/>
                <a:ea typeface="Arial" charset="0"/>
                <a:cs typeface="Arial" charset="0"/>
              </a:rPr>
              <a:t>loudness - amplitude (30 - 100dB)</a:t>
            </a:r>
          </a:p>
          <a:p>
            <a:pPr lvl="1" eaLnBrk="1" hangingPunct="1">
              <a:lnSpc>
                <a:spcPct val="90000"/>
              </a:lnSpc>
            </a:pPr>
            <a:r>
              <a:rPr lang="en-US" sz="2400" dirty="0">
                <a:latin typeface="Arial" charset="0"/>
                <a:ea typeface="Arial" charset="0"/>
                <a:cs typeface="Arial" charset="0"/>
              </a:rPr>
              <a:t>location (5° source &amp; stream separation)</a:t>
            </a:r>
          </a:p>
          <a:p>
            <a:pPr lvl="1" eaLnBrk="1" hangingPunct="1">
              <a:lnSpc>
                <a:spcPct val="90000"/>
              </a:lnSpc>
            </a:pPr>
            <a:r>
              <a:rPr lang="en-US" sz="2400" dirty="0">
                <a:latin typeface="Arial" charset="0"/>
                <a:ea typeface="Arial" charset="0"/>
                <a:cs typeface="Arial" charset="0"/>
              </a:rPr>
              <a:t>timbre - type of sound (lots of instruments)</a:t>
            </a:r>
          </a:p>
          <a:p>
            <a:pPr eaLnBrk="1" hangingPunct="1">
              <a:lnSpc>
                <a:spcPct val="90000"/>
              </a:lnSpc>
            </a:pPr>
            <a:r>
              <a:rPr lang="en-US" sz="2800" dirty="0">
                <a:latin typeface="Arial" charset="0"/>
                <a:cs typeface="Arial" charset="0"/>
              </a:rPr>
              <a:t>Often take for granted what it indicates </a:t>
            </a:r>
            <a:br>
              <a:rPr lang="en-US" sz="2800" dirty="0">
                <a:latin typeface="Arial" charset="0"/>
                <a:cs typeface="Arial" charset="0"/>
              </a:rPr>
            </a:br>
            <a:r>
              <a:rPr lang="en-US" sz="2800" dirty="0">
                <a:latin typeface="Arial" charset="0"/>
                <a:cs typeface="Arial" charset="0"/>
              </a:rPr>
              <a:t>about computer state (disk whirring)</a:t>
            </a:r>
          </a:p>
          <a:p>
            <a:pPr eaLnBrk="1" hangingPunct="1"/>
            <a:r>
              <a:rPr lang="en-GB" sz="2800" dirty="0">
                <a:latin typeface="Arial" charset="0"/>
                <a:cs typeface="Arial" charset="0"/>
              </a:rPr>
              <a:t>Auditory system filters sounds</a:t>
            </a:r>
          </a:p>
          <a:p>
            <a:pPr lvl="1" eaLnBrk="1" hangingPunct="1"/>
            <a:r>
              <a:rPr lang="en-GB" sz="2400" dirty="0">
                <a:latin typeface="Arial" charset="0"/>
                <a:ea typeface="Arial" charset="0"/>
                <a:cs typeface="Arial" charset="0"/>
              </a:rPr>
              <a:t>can attend to sounds over background noise. </a:t>
            </a:r>
          </a:p>
          <a:p>
            <a:pPr lvl="1" eaLnBrk="1" hangingPunct="1"/>
            <a:r>
              <a:rPr lang="en-GB" sz="2400" dirty="0">
                <a:latin typeface="Arial" charset="0"/>
                <a:ea typeface="Arial" charset="0"/>
                <a:cs typeface="Arial" charset="0"/>
              </a:rPr>
              <a:t>for example, the cocktail party phenomenon.</a:t>
            </a:r>
          </a:p>
        </p:txBody>
      </p:sp>
      <p:pic>
        <p:nvPicPr>
          <p:cNvPr id="92164"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114800"/>
            <a:ext cx="1385888"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65"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752600"/>
            <a:ext cx="1393825"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9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lstStyle/>
          <a:p>
            <a:r>
              <a:rPr lang="en-US">
                <a:latin typeface="Arial" charset="0"/>
                <a:cs typeface="Arial" charset="0"/>
              </a:rPr>
              <a:t>Hearing Impairment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40612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noFill/>
        </p:spPr>
        <p:txBody>
          <a:bodyPr lIns="92075" tIns="46038" rIns="92075" bIns="46038"/>
          <a:lstStyle/>
          <a:p>
            <a:r>
              <a:rPr lang="en-US" sz="4000">
                <a:latin typeface="Arial" charset="0"/>
                <a:cs typeface="Arial" charset="0"/>
              </a:rPr>
              <a:t>Definitions</a:t>
            </a:r>
          </a:p>
        </p:txBody>
      </p:sp>
      <p:sp>
        <p:nvSpPr>
          <p:cNvPr id="95235" name="Rectangle 3"/>
          <p:cNvSpPr>
            <a:spLocks noGrp="1" noChangeArrowheads="1"/>
          </p:cNvSpPr>
          <p:nvPr>
            <p:ph type="body" idx="1"/>
          </p:nvPr>
        </p:nvSpPr>
        <p:spPr>
          <a:xfrm>
            <a:off x="304800" y="1752600"/>
            <a:ext cx="8534400" cy="4865688"/>
          </a:xfrm>
          <a:noFill/>
        </p:spPr>
        <p:txBody>
          <a:bodyPr lIns="92075" tIns="46038" rIns="92075" bIns="46038">
            <a:spAutoFit/>
          </a:bodyPr>
          <a:lstStyle/>
          <a:p>
            <a:pPr>
              <a:lnSpc>
                <a:spcPct val="80000"/>
              </a:lnSpc>
            </a:pPr>
            <a:r>
              <a:rPr lang="en-US" sz="2400">
                <a:latin typeface="Arial" charset="0"/>
                <a:cs typeface="Arial" charset="0"/>
              </a:rPr>
              <a:t>Hearing loss: person</a:t>
            </a:r>
            <a:r>
              <a:rPr lang="ja-JP" altLang="en-US" sz="2400">
                <a:latin typeface="Arial" charset="0"/>
                <a:cs typeface="Arial" charset="0"/>
              </a:rPr>
              <a:t>’</a:t>
            </a:r>
            <a:r>
              <a:rPr lang="en-US" sz="2400">
                <a:latin typeface="Arial" charset="0"/>
                <a:cs typeface="Arial" charset="0"/>
              </a:rPr>
              <a:t>s sensitivity to sound intensity and sound frequency</a:t>
            </a:r>
          </a:p>
          <a:p>
            <a:pPr lvl="1">
              <a:lnSpc>
                <a:spcPct val="80000"/>
              </a:lnSpc>
            </a:pPr>
            <a:r>
              <a:rPr lang="en-US" sz="2200">
                <a:latin typeface="Arial" charset="0"/>
                <a:ea typeface="Arial" charset="0"/>
                <a:cs typeface="Arial" charset="0"/>
              </a:rPr>
              <a:t>Sound intensity (loudness) is measured by units known as decibels</a:t>
            </a:r>
          </a:p>
          <a:p>
            <a:pPr lvl="1">
              <a:lnSpc>
                <a:spcPct val="80000"/>
              </a:lnSpc>
            </a:pPr>
            <a:r>
              <a:rPr lang="en-US" sz="2200">
                <a:latin typeface="Arial" charset="0"/>
                <a:ea typeface="Arial" charset="0"/>
                <a:cs typeface="Arial" charset="0"/>
              </a:rPr>
              <a:t>Sound frequency (pitch) is measured using hertz units</a:t>
            </a:r>
            <a:br>
              <a:rPr lang="en-US" sz="2200">
                <a:latin typeface="Arial" charset="0"/>
                <a:ea typeface="Arial" charset="0"/>
                <a:cs typeface="Arial" charset="0"/>
              </a:rPr>
            </a:br>
            <a:endParaRPr lang="en-US" sz="1000">
              <a:latin typeface="Arial" charset="0"/>
              <a:ea typeface="Arial" charset="0"/>
              <a:cs typeface="Arial" charset="0"/>
            </a:endParaRPr>
          </a:p>
          <a:p>
            <a:pPr>
              <a:lnSpc>
                <a:spcPct val="80000"/>
              </a:lnSpc>
            </a:pPr>
            <a:r>
              <a:rPr lang="en-US" sz="2400">
                <a:latin typeface="Arial" charset="0"/>
                <a:cs typeface="Arial" charset="0"/>
              </a:rPr>
              <a:t>Deafness and hard of hearing  </a:t>
            </a:r>
            <a:endParaRPr lang="en-US" sz="1000">
              <a:latin typeface="Arial" charset="0"/>
              <a:cs typeface="Arial" charset="0"/>
            </a:endParaRPr>
          </a:p>
          <a:p>
            <a:pPr lvl="1">
              <a:lnSpc>
                <a:spcPct val="80000"/>
              </a:lnSpc>
            </a:pPr>
            <a:r>
              <a:rPr lang="en-US" sz="2200">
                <a:latin typeface="Arial" charset="0"/>
                <a:ea typeface="Arial" charset="0"/>
                <a:cs typeface="Arial" charset="0"/>
              </a:rPr>
              <a:t>Deaf (loss of 90 db or greater)- profound or total loss of auditory sensitivity and little if any auditory perception </a:t>
            </a:r>
          </a:p>
          <a:p>
            <a:pPr lvl="2">
              <a:lnSpc>
                <a:spcPct val="80000"/>
              </a:lnSpc>
              <a:buFontTx/>
              <a:buChar char="–"/>
            </a:pPr>
            <a:r>
              <a:rPr lang="en-US" sz="2200">
                <a:latin typeface="Arial" charset="0"/>
                <a:ea typeface="Arial" charset="0"/>
                <a:cs typeface="Arial" charset="0"/>
              </a:rPr>
              <a:t>The primary information input is through vision</a:t>
            </a:r>
            <a:endParaRPr lang="en-US" sz="1000">
              <a:latin typeface="Arial" charset="0"/>
              <a:ea typeface="Arial" charset="0"/>
              <a:cs typeface="Arial" charset="0"/>
            </a:endParaRPr>
          </a:p>
          <a:p>
            <a:pPr lvl="1">
              <a:lnSpc>
                <a:spcPct val="80000"/>
              </a:lnSpc>
            </a:pPr>
            <a:r>
              <a:rPr lang="en-US" sz="2200">
                <a:latin typeface="Arial" charset="0"/>
                <a:ea typeface="Arial" charset="0"/>
                <a:cs typeface="Arial" charset="0"/>
              </a:rPr>
              <a:t>Hard of hearing - partial hearing</a:t>
            </a:r>
          </a:p>
          <a:p>
            <a:pPr lvl="2">
              <a:lnSpc>
                <a:spcPct val="80000"/>
              </a:lnSpc>
              <a:buFontTx/>
              <a:buChar char="–"/>
            </a:pPr>
            <a:r>
              <a:rPr lang="en-US" sz="2200">
                <a:latin typeface="Arial" charset="0"/>
                <a:ea typeface="Arial" charset="0"/>
                <a:cs typeface="Arial" charset="0"/>
              </a:rPr>
              <a:t>Residual hearing (with amplification) that is sufficient to process language</a:t>
            </a:r>
          </a:p>
          <a:p>
            <a:pPr lvl="1">
              <a:lnSpc>
                <a:spcPct val="80000"/>
              </a:lnSpc>
            </a:pPr>
            <a:r>
              <a:rPr lang="en-US" sz="2700">
                <a:latin typeface="Arial" charset="0"/>
                <a:ea typeface="Arial" charset="0"/>
                <a:cs typeface="Arial" charset="0"/>
              </a:rPr>
              <a:t>These are medical definitions </a:t>
            </a:r>
          </a:p>
          <a:p>
            <a:pPr lvl="2">
              <a:lnSpc>
                <a:spcPct val="80000"/>
              </a:lnSpc>
            </a:pPr>
            <a:r>
              <a:rPr lang="en-US" sz="2300">
                <a:latin typeface="Arial" charset="0"/>
                <a:ea typeface="Arial" charset="0"/>
                <a:cs typeface="Arial" charset="0"/>
              </a:rPr>
              <a:t>We</a:t>
            </a:r>
            <a:r>
              <a:rPr lang="ja-JP" altLang="en-US" sz="2300">
                <a:latin typeface="Arial" charset="0"/>
                <a:ea typeface="Arial" charset="0"/>
                <a:cs typeface="Arial" charset="0"/>
              </a:rPr>
              <a:t>’</a:t>
            </a:r>
            <a:r>
              <a:rPr lang="en-US" sz="2300">
                <a:latin typeface="Arial" charset="0"/>
                <a:ea typeface="Arial" charset="0"/>
                <a:cs typeface="Arial" charset="0"/>
              </a:rPr>
              <a:t>ll see more important cultural definitions later!</a:t>
            </a:r>
          </a:p>
        </p:txBody>
      </p:sp>
    </p:spTree>
    <p:extLst>
      <p:ext uri="{BB962C8B-B14F-4D97-AF65-F5344CB8AC3E}">
        <p14:creationId xmlns:p14="http://schemas.microsoft.com/office/powerpoint/2010/main" val="21979413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lIns="92075" tIns="46038" rIns="92075" bIns="46038"/>
          <a:lstStyle/>
          <a:p>
            <a:r>
              <a:rPr lang="en-US" dirty="0">
                <a:latin typeface="Arial" charset="0"/>
                <a:cs typeface="Arial" charset="0"/>
              </a:rPr>
              <a:t>Classifications (1)</a:t>
            </a:r>
            <a:endParaRPr lang="en-US" sz="3600" dirty="0">
              <a:latin typeface="Arial" charset="0"/>
              <a:cs typeface="Arial" charset="0"/>
            </a:endParaRPr>
          </a:p>
        </p:txBody>
      </p:sp>
      <p:sp>
        <p:nvSpPr>
          <p:cNvPr id="97283" name="Rectangle 3"/>
          <p:cNvSpPr>
            <a:spLocks noGrp="1" noChangeArrowheads="1"/>
          </p:cNvSpPr>
          <p:nvPr>
            <p:ph idx="1"/>
          </p:nvPr>
        </p:nvSpPr>
        <p:spPr>
          <a:xfrm>
            <a:off x="457200" y="1997100"/>
            <a:ext cx="8229600" cy="4617291"/>
          </a:xfrm>
          <a:noFill/>
        </p:spPr>
        <p:txBody>
          <a:bodyPr lIns="92075" tIns="46038" rIns="92075" bIns="46038">
            <a:spAutoFit/>
          </a:bodyPr>
          <a:lstStyle/>
          <a:p>
            <a:pPr>
              <a:spcBef>
                <a:spcPts val="300"/>
              </a:spcBef>
            </a:pPr>
            <a:r>
              <a:rPr lang="en-US" sz="2800" dirty="0">
                <a:latin typeface="Arial" charset="0"/>
                <a:cs typeface="Arial" charset="0"/>
              </a:rPr>
              <a:t>When?</a:t>
            </a:r>
          </a:p>
          <a:p>
            <a:pPr lvl="1">
              <a:spcBef>
                <a:spcPts val="300"/>
              </a:spcBef>
            </a:pPr>
            <a:r>
              <a:rPr lang="en-US" sz="2400" dirty="0">
                <a:latin typeface="Arial" charset="0"/>
                <a:ea typeface="Arial" charset="0"/>
                <a:cs typeface="Arial" charset="0"/>
              </a:rPr>
              <a:t>A </a:t>
            </a:r>
            <a:r>
              <a:rPr lang="en-US" sz="2400" dirty="0" err="1">
                <a:latin typeface="Arial" charset="0"/>
                <a:ea typeface="Arial" charset="0"/>
                <a:cs typeface="Arial" charset="0"/>
              </a:rPr>
              <a:t>prelingual</a:t>
            </a:r>
            <a:r>
              <a:rPr lang="en-US" sz="2400" dirty="0">
                <a:latin typeface="Arial" charset="0"/>
                <a:ea typeface="Arial" charset="0"/>
                <a:cs typeface="Arial" charset="0"/>
              </a:rPr>
              <a:t> loss – before age 2 or before speech development </a:t>
            </a:r>
            <a:endParaRPr lang="en-US" sz="700" dirty="0">
              <a:latin typeface="Arial" charset="0"/>
              <a:ea typeface="Arial" charset="0"/>
              <a:cs typeface="Arial" charset="0"/>
            </a:endParaRPr>
          </a:p>
          <a:p>
            <a:pPr lvl="2">
              <a:spcBef>
                <a:spcPts val="300"/>
              </a:spcBef>
            </a:pPr>
            <a:r>
              <a:rPr lang="en-US" sz="2000" dirty="0">
                <a:latin typeface="Arial" charset="0"/>
                <a:ea typeface="Arial" charset="0"/>
                <a:cs typeface="Arial" charset="0"/>
              </a:rPr>
              <a:t>Difficulty learning a first language if not provided adequate exposure to a visual sign language or sufficient corrective measures to allow them to learn spoken language.</a:t>
            </a:r>
          </a:p>
          <a:p>
            <a:pPr lvl="2">
              <a:spcBef>
                <a:spcPts val="300"/>
              </a:spcBef>
            </a:pPr>
            <a:r>
              <a:rPr lang="en-US" sz="2000" dirty="0">
                <a:latin typeface="Arial" charset="0"/>
                <a:ea typeface="Arial" charset="0"/>
                <a:cs typeface="Arial" charset="0"/>
              </a:rPr>
              <a:t>Standardized testing has shown that deaf high school graduates in the U.S. have lower than average levels of English literacy skills (median reading level is 4</a:t>
            </a:r>
            <a:r>
              <a:rPr lang="en-US" sz="2000" baseline="30000" dirty="0">
                <a:latin typeface="Arial" charset="0"/>
                <a:ea typeface="Arial" charset="0"/>
                <a:cs typeface="Arial" charset="0"/>
              </a:rPr>
              <a:t>th</a:t>
            </a:r>
            <a:r>
              <a:rPr lang="en-US" sz="2000" dirty="0">
                <a:latin typeface="Arial" charset="0"/>
                <a:ea typeface="Arial" charset="0"/>
                <a:cs typeface="Arial" charset="0"/>
              </a:rPr>
              <a:t> grade), likely due to reduced exposure to English through childhood and other complex education factors.</a:t>
            </a:r>
          </a:p>
          <a:p>
            <a:pPr lvl="1">
              <a:spcBef>
                <a:spcPts val="300"/>
              </a:spcBef>
            </a:pPr>
            <a:r>
              <a:rPr lang="en-US" sz="2400" dirty="0">
                <a:latin typeface="Arial" charset="0"/>
                <a:ea typeface="Arial" charset="0"/>
                <a:cs typeface="Arial" charset="0"/>
              </a:rPr>
              <a:t>A </a:t>
            </a:r>
            <a:r>
              <a:rPr lang="en-US" sz="2400" dirty="0" err="1">
                <a:latin typeface="Arial" charset="0"/>
                <a:ea typeface="Arial" charset="0"/>
                <a:cs typeface="Arial" charset="0"/>
              </a:rPr>
              <a:t>postlingual</a:t>
            </a:r>
            <a:r>
              <a:rPr lang="en-US" sz="2400" dirty="0">
                <a:latin typeface="Arial" charset="0"/>
                <a:ea typeface="Arial" charset="0"/>
                <a:cs typeface="Arial" charset="0"/>
              </a:rPr>
              <a:t> loss - any age following speech development </a:t>
            </a:r>
          </a:p>
        </p:txBody>
      </p:sp>
    </p:spTree>
    <p:extLst>
      <p:ext uri="{BB962C8B-B14F-4D97-AF65-F5344CB8AC3E}">
        <p14:creationId xmlns:p14="http://schemas.microsoft.com/office/powerpoint/2010/main" val="293479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Classifications (2)</a:t>
            </a:r>
            <a:endParaRPr lang="en-US" dirty="0"/>
          </a:p>
        </p:txBody>
      </p:sp>
      <p:sp>
        <p:nvSpPr>
          <p:cNvPr id="3" name="Content Placeholder 2"/>
          <p:cNvSpPr>
            <a:spLocks noGrp="1"/>
          </p:cNvSpPr>
          <p:nvPr>
            <p:ph idx="1"/>
          </p:nvPr>
        </p:nvSpPr>
        <p:spPr/>
        <p:txBody>
          <a:bodyPr>
            <a:normAutofit fontScale="92500"/>
          </a:bodyPr>
          <a:lstStyle/>
          <a:p>
            <a:pPr>
              <a:spcBef>
                <a:spcPts val="300"/>
              </a:spcBef>
            </a:pPr>
            <a:r>
              <a:rPr lang="en-US" sz="2600" dirty="0">
                <a:latin typeface="Arial" charset="0"/>
                <a:cs typeface="Arial" charset="0"/>
              </a:rPr>
              <a:t>Where? </a:t>
            </a:r>
          </a:p>
          <a:p>
            <a:pPr lvl="1">
              <a:spcBef>
                <a:spcPts val="300"/>
              </a:spcBef>
            </a:pPr>
            <a:r>
              <a:rPr lang="en-US" sz="2200" dirty="0">
                <a:latin typeface="Arial" charset="0"/>
                <a:ea typeface="Arial" charset="0"/>
                <a:cs typeface="Arial" charset="0"/>
              </a:rPr>
              <a:t>Peripheral hearing losses</a:t>
            </a:r>
          </a:p>
          <a:p>
            <a:pPr lvl="2">
              <a:spcBef>
                <a:spcPts val="300"/>
              </a:spcBef>
            </a:pPr>
            <a:r>
              <a:rPr lang="en-US" sz="2200" dirty="0">
                <a:latin typeface="Arial" charset="0"/>
                <a:ea typeface="Arial" charset="0"/>
                <a:cs typeface="Arial" charset="0"/>
              </a:rPr>
              <a:t>Conductive hearing losses: poor conduction of sound along passages </a:t>
            </a:r>
          </a:p>
          <a:p>
            <a:pPr lvl="2">
              <a:spcBef>
                <a:spcPts val="300"/>
              </a:spcBef>
            </a:pPr>
            <a:r>
              <a:rPr lang="en-US" sz="2200" dirty="0" err="1">
                <a:latin typeface="Arial" charset="0"/>
                <a:ea typeface="Arial" charset="0"/>
                <a:cs typeface="Arial" charset="0"/>
              </a:rPr>
              <a:t>Sensorineural</a:t>
            </a:r>
            <a:r>
              <a:rPr lang="en-US" sz="2200" dirty="0">
                <a:latin typeface="Arial" charset="0"/>
                <a:ea typeface="Arial" charset="0"/>
                <a:cs typeface="Arial" charset="0"/>
              </a:rPr>
              <a:t> hearing losses: sense organ or auditory nerve </a:t>
            </a:r>
          </a:p>
          <a:p>
            <a:pPr lvl="2">
              <a:spcBef>
                <a:spcPts val="300"/>
              </a:spcBef>
            </a:pPr>
            <a:r>
              <a:rPr lang="en-US" sz="2200" dirty="0">
                <a:latin typeface="Arial" charset="0"/>
                <a:ea typeface="Arial" charset="0"/>
                <a:cs typeface="Arial" charset="0"/>
              </a:rPr>
              <a:t>Mixed hearing: combination of conductive and </a:t>
            </a:r>
            <a:r>
              <a:rPr lang="en-US" sz="2200" dirty="0" err="1">
                <a:latin typeface="Arial" charset="0"/>
                <a:ea typeface="Arial" charset="0"/>
                <a:cs typeface="Arial" charset="0"/>
              </a:rPr>
              <a:t>sensorineural</a:t>
            </a:r>
            <a:r>
              <a:rPr lang="en-US" sz="2200" dirty="0">
                <a:latin typeface="Arial" charset="0"/>
                <a:ea typeface="Arial" charset="0"/>
                <a:cs typeface="Arial" charset="0"/>
              </a:rPr>
              <a:t> problems</a:t>
            </a:r>
            <a:endParaRPr lang="en-US" sz="800" dirty="0">
              <a:latin typeface="Arial" charset="0"/>
              <a:ea typeface="Arial" charset="0"/>
              <a:cs typeface="Arial" charset="0"/>
            </a:endParaRPr>
          </a:p>
          <a:p>
            <a:pPr lvl="1">
              <a:spcBef>
                <a:spcPts val="300"/>
              </a:spcBef>
            </a:pPr>
            <a:r>
              <a:rPr lang="en-US" sz="2400" dirty="0">
                <a:latin typeface="Arial" charset="0"/>
                <a:ea typeface="Arial" charset="0"/>
                <a:cs typeface="Arial" charset="0"/>
              </a:rPr>
              <a:t>Central auditory disorder: disorder of symbolic processes</a:t>
            </a:r>
            <a:endParaRPr lang="en-US" sz="700" dirty="0">
              <a:latin typeface="Arial" charset="0"/>
              <a:ea typeface="Arial" charset="0"/>
              <a:cs typeface="Arial" charset="0"/>
            </a:endParaRPr>
          </a:p>
          <a:p>
            <a:pPr lvl="2">
              <a:spcBef>
                <a:spcPts val="300"/>
              </a:spcBef>
            </a:pPr>
            <a:r>
              <a:rPr lang="en-US" sz="2000" dirty="0">
                <a:latin typeface="Arial" charset="0"/>
                <a:ea typeface="Arial" charset="0"/>
                <a:cs typeface="Arial" charset="0"/>
              </a:rPr>
              <a:t>Auditory perception and discrimination, sound comprehension</a:t>
            </a:r>
          </a:p>
          <a:p>
            <a:pPr>
              <a:spcBef>
                <a:spcPts val="300"/>
              </a:spcBef>
            </a:pPr>
            <a:r>
              <a:rPr lang="en-US" sz="2600" dirty="0">
                <a:latin typeface="Arial" charset="0"/>
                <a:cs typeface="Arial" charset="0"/>
              </a:rPr>
              <a:t>What tone?</a:t>
            </a:r>
          </a:p>
          <a:p>
            <a:pPr lvl="1">
              <a:spcBef>
                <a:spcPts val="300"/>
              </a:spcBef>
            </a:pPr>
            <a:r>
              <a:rPr lang="en-US" sz="2200" dirty="0">
                <a:latin typeface="Arial" charset="0"/>
                <a:ea typeface="Arial" charset="0"/>
                <a:cs typeface="Arial" charset="0"/>
              </a:rPr>
              <a:t>What frequencies are lost? </a:t>
            </a:r>
          </a:p>
          <a:p>
            <a:pPr lvl="1">
              <a:spcBef>
                <a:spcPts val="300"/>
              </a:spcBef>
            </a:pPr>
            <a:r>
              <a:rPr lang="en-US" sz="2200" dirty="0">
                <a:latin typeface="Arial" charset="0"/>
                <a:ea typeface="Arial" charset="0"/>
                <a:cs typeface="Arial" charset="0"/>
              </a:rPr>
              <a:t>High tones or low tones or both?</a:t>
            </a:r>
          </a:p>
        </p:txBody>
      </p:sp>
    </p:spTree>
    <p:extLst>
      <p:ext uri="{BB962C8B-B14F-4D97-AF65-F5344CB8AC3E}">
        <p14:creationId xmlns:p14="http://schemas.microsoft.com/office/powerpoint/2010/main" val="2981467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lIns="92075" tIns="46038" rIns="92075" bIns="46038"/>
          <a:lstStyle/>
          <a:p>
            <a:r>
              <a:rPr lang="en-US">
                <a:latin typeface="Arial" charset="0"/>
                <a:cs typeface="Arial" charset="0"/>
              </a:rPr>
              <a:t>Deafness: Prevalence</a:t>
            </a:r>
          </a:p>
        </p:txBody>
      </p:sp>
      <p:sp>
        <p:nvSpPr>
          <p:cNvPr id="99331" name="Rectangle 3"/>
          <p:cNvSpPr>
            <a:spLocks noGrp="1" noChangeArrowheads="1"/>
          </p:cNvSpPr>
          <p:nvPr>
            <p:ph type="body" idx="1"/>
          </p:nvPr>
        </p:nvSpPr>
        <p:spPr>
          <a:xfrm>
            <a:off x="304800" y="1752600"/>
            <a:ext cx="8534400" cy="4767263"/>
          </a:xfrm>
          <a:noFill/>
        </p:spPr>
        <p:txBody>
          <a:bodyPr lIns="92075" tIns="46038" rIns="92075" bIns="46038">
            <a:spAutoFit/>
          </a:bodyPr>
          <a:lstStyle/>
          <a:p>
            <a:r>
              <a:rPr lang="en-US" sz="2400">
                <a:latin typeface="Arial" charset="0"/>
                <a:cs typeface="Arial" charset="0"/>
              </a:rPr>
              <a:t>Estimates of hearing loss in the United States </a:t>
            </a:r>
            <a:endParaRPr lang="en-US" sz="2000">
              <a:latin typeface="Arial" charset="0"/>
              <a:cs typeface="Arial" charset="0"/>
            </a:endParaRPr>
          </a:p>
          <a:p>
            <a:pPr lvl="1"/>
            <a:r>
              <a:rPr lang="en-US" sz="2200">
                <a:latin typeface="Arial" charset="0"/>
                <a:ea typeface="Arial" charset="0"/>
                <a:cs typeface="Arial" charset="0"/>
              </a:rPr>
              <a:t>This is a very difficult thing to count – especially if you want to find out who calls themselves deaf, hard-of-hearing, etc.</a:t>
            </a:r>
          </a:p>
          <a:p>
            <a:pPr lvl="1"/>
            <a:r>
              <a:rPr lang="en-US" sz="2200">
                <a:latin typeface="Arial" charset="0"/>
                <a:ea typeface="Arial" charset="0"/>
                <a:cs typeface="Arial" charset="0"/>
              </a:rPr>
              <a:t>Hearing loss: 28 million people, or 1% of the total population </a:t>
            </a:r>
          </a:p>
          <a:p>
            <a:pPr lvl="2"/>
            <a:r>
              <a:rPr lang="en-US" sz="2000">
                <a:latin typeface="Arial" charset="0"/>
                <a:ea typeface="Arial" charset="0"/>
                <a:cs typeface="Arial" charset="0"/>
              </a:rPr>
              <a:t>Other estimates: 1 million are deaf and 11 million have significant and irreversible hearing loss </a:t>
            </a:r>
          </a:p>
          <a:p>
            <a:pPr lvl="2"/>
            <a:r>
              <a:rPr lang="en-US" sz="2000">
                <a:latin typeface="Arial" charset="0"/>
                <a:ea typeface="Arial" charset="0"/>
                <a:cs typeface="Arial" charset="0"/>
              </a:rPr>
              <a:t>Only 5% of people with hearing loss are under the age of 17</a:t>
            </a:r>
          </a:p>
          <a:p>
            <a:pPr lvl="2"/>
            <a:r>
              <a:rPr lang="en-US" sz="2000">
                <a:latin typeface="Arial" charset="0"/>
                <a:ea typeface="Arial" charset="0"/>
                <a:cs typeface="Arial" charset="0"/>
              </a:rPr>
              <a:t>43% are over the age 65  </a:t>
            </a:r>
          </a:p>
          <a:p>
            <a:pPr lvl="2"/>
            <a:r>
              <a:rPr lang="en-US" sz="2000">
                <a:latin typeface="Arial" charset="0"/>
                <a:ea typeface="Arial" charset="0"/>
                <a:cs typeface="Arial" charset="0"/>
              </a:rPr>
              <a:t>Men are more likely to experience hearing loss </a:t>
            </a:r>
          </a:p>
          <a:p>
            <a:pPr lvl="2"/>
            <a:r>
              <a:rPr lang="en-US" sz="2000">
                <a:latin typeface="Arial" charset="0"/>
                <a:ea typeface="Arial" charset="0"/>
                <a:cs typeface="Arial" charset="0"/>
              </a:rPr>
              <a:t>Hearing loss decreases as family income and education increase</a:t>
            </a:r>
          </a:p>
          <a:p>
            <a:pPr lvl="1"/>
            <a:r>
              <a:rPr lang="en-US" sz="2200">
                <a:latin typeface="Arial" charset="0"/>
                <a:ea typeface="Arial" charset="0"/>
                <a:cs typeface="Arial" charset="0"/>
              </a:rPr>
              <a:t>71,964 of the students who receive specialized services in public schools have hearing impairments</a:t>
            </a:r>
          </a:p>
        </p:txBody>
      </p:sp>
    </p:spTree>
    <p:extLst>
      <p:ext uri="{BB962C8B-B14F-4D97-AF65-F5344CB8AC3E}">
        <p14:creationId xmlns:p14="http://schemas.microsoft.com/office/powerpoint/2010/main" val="37971574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normAutofit fontScale="62500" lnSpcReduction="20000"/>
          </a:bodyPr>
          <a:lstStyle/>
          <a:p>
            <a:r>
              <a:rPr lang="en-US" b="1" u="sng" dirty="0"/>
              <a:t>D</a:t>
            </a:r>
            <a:r>
              <a:rPr lang="en-US" dirty="0"/>
              <a:t>eaf: refers to cultural affiliation/identity, typically users of ASL</a:t>
            </a:r>
          </a:p>
          <a:p>
            <a:pPr lvl="1"/>
            <a:r>
              <a:rPr lang="en-US" dirty="0"/>
              <a:t>American Sign Language (ASL) is a distinct language from English, with its own grammar, word-order, and vocabulary.</a:t>
            </a:r>
          </a:p>
          <a:p>
            <a:pPr lvl="1"/>
            <a:r>
              <a:rPr lang="en-US" dirty="0"/>
              <a:t>There is a community of users of ASL, who often feel a strong cultural connection, have many common life experiences, relate to a common history, and may share cultural beliefs &amp; norms.</a:t>
            </a:r>
          </a:p>
          <a:p>
            <a:r>
              <a:rPr lang="en-US" b="1" u="sng" dirty="0"/>
              <a:t>d</a:t>
            </a:r>
            <a:r>
              <a:rPr lang="en-US" dirty="0"/>
              <a:t>eaf: refers to a level of hearing ability, not necessarily cultural </a:t>
            </a:r>
          </a:p>
          <a:p>
            <a:r>
              <a:rPr lang="en-US" dirty="0"/>
              <a:t>hard-of-hearing: descriptive term preferred by some people with hearing loss who tend to use speech-reading and speaking skills, and who typically do not identify as part of Deaf Culture</a:t>
            </a:r>
          </a:p>
          <a:p>
            <a:pPr marL="0" indent="0">
              <a:buNone/>
            </a:pPr>
            <a:endParaRPr lang="en-US" i="1" dirty="0"/>
          </a:p>
          <a:p>
            <a:pPr marL="0" indent="0">
              <a:buNone/>
            </a:pPr>
            <a:r>
              <a:rPr lang="en-US" i="1" dirty="0"/>
              <a:t>People use these terms differently when describing themselves: it is best to ask what term they prefer.   These users may want different things from technology… Some preferring English, some preferring ASL, some will not identify as having a disability, etc.</a:t>
            </a:r>
          </a:p>
        </p:txBody>
      </p:sp>
    </p:spTree>
    <p:extLst>
      <p:ext uri="{BB962C8B-B14F-4D97-AF65-F5344CB8AC3E}">
        <p14:creationId xmlns:p14="http://schemas.microsoft.com/office/powerpoint/2010/main" val="1174182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atin typeface="Arial" charset="0"/>
                <a:cs typeface="Arial" charset="0"/>
              </a:rPr>
              <a:t>Aging Related Hearing Loss</a:t>
            </a:r>
          </a:p>
        </p:txBody>
      </p:sp>
      <p:sp>
        <p:nvSpPr>
          <p:cNvPr id="104451" name="Rectangle 3"/>
          <p:cNvSpPr>
            <a:spLocks noGrp="1" noChangeArrowheads="1"/>
          </p:cNvSpPr>
          <p:nvPr>
            <p:ph type="body" idx="1"/>
          </p:nvPr>
        </p:nvSpPr>
        <p:spPr/>
        <p:txBody>
          <a:bodyPr>
            <a:normAutofit lnSpcReduction="10000"/>
          </a:bodyPr>
          <a:lstStyle/>
          <a:p>
            <a:r>
              <a:rPr lang="en-US" dirty="0">
                <a:latin typeface="Arial" charset="0"/>
                <a:cs typeface="Arial" charset="0"/>
              </a:rPr>
              <a:t>Different experience than with other forms of deafness; some have difficulty with:</a:t>
            </a:r>
          </a:p>
          <a:p>
            <a:pPr lvl="1"/>
            <a:r>
              <a:rPr lang="en-US" dirty="0">
                <a:latin typeface="Arial" charset="0"/>
                <a:ea typeface="Arial" charset="0"/>
                <a:cs typeface="Arial" charset="0"/>
              </a:rPr>
              <a:t>Acceptance and identification of the condition.</a:t>
            </a:r>
          </a:p>
          <a:p>
            <a:pPr lvl="1"/>
            <a:r>
              <a:rPr lang="en-US" dirty="0">
                <a:latin typeface="Arial" charset="0"/>
                <a:ea typeface="Arial" charset="0"/>
                <a:cs typeface="Arial" charset="0"/>
              </a:rPr>
              <a:t>Adaptation to the condition.</a:t>
            </a:r>
          </a:p>
          <a:p>
            <a:pPr lvl="1"/>
            <a:r>
              <a:rPr lang="en-US" dirty="0">
                <a:latin typeface="Arial" charset="0"/>
                <a:ea typeface="Arial" charset="0"/>
                <a:cs typeface="Arial" charset="0"/>
              </a:rPr>
              <a:t>Reliance on hearing aid technologies and other adaptations (higher volume, etc.)</a:t>
            </a:r>
          </a:p>
          <a:p>
            <a:pPr lvl="1"/>
            <a:r>
              <a:rPr lang="en-US" dirty="0">
                <a:latin typeface="Arial" charset="0"/>
                <a:ea typeface="Arial" charset="0"/>
                <a:cs typeface="Arial" charset="0"/>
              </a:rPr>
              <a:t>Social isolation.</a:t>
            </a:r>
          </a:p>
          <a:p>
            <a:pPr lvl="1"/>
            <a:r>
              <a:rPr lang="en-US" dirty="0">
                <a:latin typeface="Arial" charset="0"/>
                <a:ea typeface="Arial" charset="0"/>
                <a:cs typeface="Arial" charset="0"/>
              </a:rPr>
              <a:t>Lack of awareness of surrounding activity.</a:t>
            </a:r>
          </a:p>
          <a:p>
            <a:r>
              <a:rPr lang="en-US" dirty="0">
                <a:latin typeface="Arial" charset="0"/>
                <a:ea typeface="Arial" charset="0"/>
                <a:cs typeface="Arial" charset="0"/>
              </a:rPr>
              <a:t>Less likely to join Deaf community/culture.</a:t>
            </a:r>
          </a:p>
        </p:txBody>
      </p:sp>
    </p:spTree>
    <p:extLst>
      <p:ext uri="{BB962C8B-B14F-4D97-AF65-F5344CB8AC3E}">
        <p14:creationId xmlns:p14="http://schemas.microsoft.com/office/powerpoint/2010/main" val="332716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atin typeface="Arial" charset="0"/>
                <a:cs typeface="Arial" charset="0"/>
              </a:rPr>
              <a:t>Outline</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a:latin typeface="Arial" charset="0"/>
                <a:cs typeface="Arial" charset="0"/>
              </a:rPr>
              <a:t>Senses</a:t>
            </a:r>
          </a:p>
          <a:p>
            <a:pPr lvl="1" eaLnBrk="1" hangingPunct="1"/>
            <a:r>
              <a:rPr lang="en-US" sz="3200" dirty="0">
                <a:latin typeface="Arial" charset="0"/>
                <a:ea typeface="Arial" charset="0"/>
                <a:cs typeface="Arial" charset="0"/>
              </a:rPr>
              <a:t>Vision</a:t>
            </a:r>
          </a:p>
          <a:p>
            <a:pPr lvl="1" eaLnBrk="1" hangingPunct="1"/>
            <a:r>
              <a:rPr lang="en-US" sz="3200" dirty="0">
                <a:latin typeface="Arial" charset="0"/>
                <a:ea typeface="Arial" charset="0"/>
                <a:cs typeface="Arial" charset="0"/>
              </a:rPr>
              <a:t>Hearing</a:t>
            </a:r>
          </a:p>
          <a:p>
            <a:pPr lvl="1" eaLnBrk="1" hangingPunct="1"/>
            <a:r>
              <a:rPr lang="en-US" sz="3200" dirty="0">
                <a:latin typeface="Arial" charset="0"/>
                <a:ea typeface="Arial" charset="0"/>
                <a:cs typeface="Arial" charset="0"/>
              </a:rPr>
              <a:t>Touch</a:t>
            </a:r>
          </a:p>
          <a:p>
            <a:pPr lvl="1" eaLnBrk="1" hangingPunct="1"/>
            <a:r>
              <a:rPr lang="en-US" sz="3200" dirty="0">
                <a:latin typeface="Arial" charset="0"/>
                <a:ea typeface="Arial" charset="0"/>
                <a:cs typeface="Arial" charset="0"/>
              </a:rPr>
              <a:t>Smell</a:t>
            </a:r>
          </a:p>
          <a:p>
            <a:pPr eaLnBrk="1" hangingPunct="1"/>
            <a:r>
              <a:rPr lang="en-US" dirty="0">
                <a:latin typeface="Arial" charset="0"/>
                <a:cs typeface="Arial" charset="0"/>
              </a:rPr>
              <a:t>Motor System</a:t>
            </a:r>
          </a:p>
          <a:p>
            <a:pPr eaLnBrk="1" hangingPunct="1"/>
            <a:r>
              <a:rPr lang="en-US" dirty="0">
                <a:latin typeface="Arial" charset="0"/>
                <a:cs typeface="Arial" charset="0"/>
              </a:rPr>
              <a:t>Cognitive Abilities</a:t>
            </a:r>
          </a:p>
        </p:txBody>
      </p:sp>
    </p:spTree>
    <p:extLst>
      <p:ext uri="{BB962C8B-B14F-4D97-AF65-F5344CB8AC3E}">
        <p14:creationId xmlns:p14="http://schemas.microsoft.com/office/powerpoint/2010/main" val="2087592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p:nvPr>
        </p:nvSpPr>
        <p:spPr/>
        <p:txBody>
          <a:bodyPr/>
          <a:lstStyle/>
          <a:p>
            <a:r>
              <a:rPr lang="en-US" dirty="0">
                <a:latin typeface="Arial" charset="0"/>
                <a:cs typeface="Arial" charset="0"/>
              </a:rPr>
              <a:t>Touch 101</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45981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DA8FC0-5B39-2C4D-9EA1-699EC3254E8F}"/>
              </a:ext>
            </a:extLst>
          </p:cNvPr>
          <p:cNvSpPr>
            <a:spLocks noGrp="1"/>
          </p:cNvSpPr>
          <p:nvPr>
            <p:ph type="title"/>
          </p:nvPr>
        </p:nvSpPr>
        <p:spPr>
          <a:xfrm>
            <a:off x="404333" y="-318350"/>
            <a:ext cx="8335334" cy="1224238"/>
          </a:xfrm>
        </p:spPr>
        <p:txBody>
          <a:bodyPr/>
          <a:lstStyle/>
          <a:p>
            <a:r>
              <a:rPr lang="en-US" dirty="0"/>
              <a:t>The electromagnetic spectrum</a:t>
            </a:r>
          </a:p>
        </p:txBody>
      </p:sp>
      <p:pic>
        <p:nvPicPr>
          <p:cNvPr id="26626" name="Picture 3" descr="Displayed is an image of an electromagnetic spectrum of wavelengths. The image explains the spectrum with the help of various factors size, name, sources, frequency and energy of a photon. 10^3 meters is the longest wavelength on the left and is also called radio wave which ranges to 10^-12 on the right and which is a shorter wavelength emitted by a water molecul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8656"/>
            <a:ext cx="9144000" cy="456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avelength graph of higher frequencies to lower frequencies with UV waves towards the right with 400nm and lower frequencies of IR waves towards the right with 700 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24306"/>
            <a:ext cx="5902815" cy="173369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902815" y="5155286"/>
            <a:ext cx="3223054" cy="1631216"/>
          </a:xfrm>
          <a:prstGeom prst="rect">
            <a:avLst/>
          </a:prstGeom>
          <a:noFill/>
        </p:spPr>
        <p:txBody>
          <a:bodyPr wrap="square" rtlCol="0">
            <a:spAutoFit/>
          </a:bodyPr>
          <a:lstStyle/>
          <a:p>
            <a:r>
              <a:rPr lang="en-US" dirty="0"/>
              <a:t>Light can be described in frequency (above) or wavelengths (left).  </a:t>
            </a:r>
          </a:p>
          <a:p>
            <a:pPr>
              <a:spcBef>
                <a:spcPts val="1200"/>
              </a:spcBef>
            </a:pPr>
            <a:r>
              <a:rPr lang="en-US" dirty="0"/>
              <a:t>Reds have longer wavelengths and lower frequencies.</a:t>
            </a:r>
          </a:p>
        </p:txBody>
      </p:sp>
    </p:spTree>
    <p:extLst>
      <p:ext uri="{BB962C8B-B14F-4D97-AF65-F5344CB8AC3E}">
        <p14:creationId xmlns:p14="http://schemas.microsoft.com/office/powerpoint/2010/main" val="684601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Tactile System</a:t>
            </a:r>
          </a:p>
        </p:txBody>
      </p:sp>
      <p:sp>
        <p:nvSpPr>
          <p:cNvPr id="8" name="Content Placeholder 7"/>
          <p:cNvSpPr>
            <a:spLocks noGrp="1"/>
          </p:cNvSpPr>
          <p:nvPr>
            <p:ph sz="half" idx="1"/>
          </p:nvPr>
        </p:nvSpPr>
        <p:spPr/>
        <p:txBody>
          <a:bodyPr>
            <a:normAutofit fontScale="92500" lnSpcReduction="20000"/>
          </a:bodyPr>
          <a:lstStyle/>
          <a:p>
            <a:r>
              <a:rPr lang="en-US" dirty="0"/>
              <a:t>Nerves under the skin's surface that send information to the brain</a:t>
            </a:r>
          </a:p>
          <a:p>
            <a:r>
              <a:rPr lang="en-US" dirty="0"/>
              <a:t>Information includes light touch, pain, temperature, and pressure</a:t>
            </a:r>
          </a:p>
          <a:p>
            <a:r>
              <a:rPr lang="en-US" dirty="0"/>
              <a:t>Important role in perceiving the environment as well as protective reactions for survival. </a:t>
            </a:r>
          </a:p>
        </p:txBody>
      </p:sp>
      <p:pic>
        <p:nvPicPr>
          <p:cNvPr id="6" name="Picture 5" descr="Image of a tactile system with its layers. The topmost layer called the epidermis consists of cold, heat and pain receptors whereas the layer below it is called dermis which has the pain receptors and roots of the 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43138"/>
            <a:ext cx="3962400" cy="3614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670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GB">
                <a:latin typeface="Arial" charset="0"/>
                <a:cs typeface="Arial" charset="0"/>
              </a:rPr>
              <a:t>Touch: Tactile/Haptic</a:t>
            </a:r>
          </a:p>
        </p:txBody>
      </p:sp>
      <p:sp>
        <p:nvSpPr>
          <p:cNvPr id="108548" name="Rectangle 3"/>
          <p:cNvSpPr>
            <a:spLocks noGrp="1" noChangeArrowheads="1"/>
          </p:cNvSpPr>
          <p:nvPr>
            <p:ph type="body" idx="1"/>
          </p:nvPr>
        </p:nvSpPr>
        <p:spPr/>
        <p:txBody>
          <a:bodyPr>
            <a:normAutofit/>
          </a:bodyPr>
          <a:lstStyle/>
          <a:p>
            <a:pPr eaLnBrk="1" hangingPunct="1">
              <a:tabLst>
                <a:tab pos="1435100" algn="l"/>
                <a:tab pos="3238500" algn="l"/>
              </a:tabLst>
            </a:pPr>
            <a:r>
              <a:rPr lang="en-GB" sz="2400" dirty="0">
                <a:latin typeface="Arial" charset="0"/>
                <a:cs typeface="Arial" charset="0"/>
              </a:rPr>
              <a:t>Provides important feedback about environment.</a:t>
            </a:r>
          </a:p>
          <a:p>
            <a:pPr eaLnBrk="1" hangingPunct="1">
              <a:spcBef>
                <a:spcPct val="50000"/>
              </a:spcBef>
              <a:tabLst>
                <a:tab pos="1435100" algn="l"/>
                <a:tab pos="3238500" algn="l"/>
              </a:tabLst>
            </a:pPr>
            <a:r>
              <a:rPr lang="en-GB" sz="2400" dirty="0">
                <a:latin typeface="Arial" charset="0"/>
                <a:cs typeface="Arial" charset="0"/>
              </a:rPr>
              <a:t>May be key sense for someone who is visually impaired.</a:t>
            </a:r>
          </a:p>
          <a:p>
            <a:pPr eaLnBrk="1" hangingPunct="1">
              <a:spcBef>
                <a:spcPct val="50000"/>
              </a:spcBef>
              <a:tabLst>
                <a:tab pos="1435100" algn="l"/>
                <a:tab pos="3238500" algn="l"/>
              </a:tabLst>
            </a:pPr>
            <a:r>
              <a:rPr lang="en-GB" sz="2400" dirty="0">
                <a:latin typeface="Arial" charset="0"/>
                <a:cs typeface="Arial" charset="0"/>
              </a:rPr>
              <a:t>Some areas more sensitive, e.g. fingers.</a:t>
            </a:r>
          </a:p>
          <a:p>
            <a:pPr eaLnBrk="1" hangingPunct="1">
              <a:tabLst>
                <a:tab pos="1435100" algn="l"/>
                <a:tab pos="3238500" algn="l"/>
              </a:tabLst>
            </a:pPr>
            <a:r>
              <a:rPr lang="en-US" sz="2400" dirty="0">
                <a:latin typeface="Arial" charset="0"/>
                <a:cs typeface="Arial" charset="0"/>
              </a:rPr>
              <a:t>Where is this important?</a:t>
            </a:r>
          </a:p>
          <a:p>
            <a:pPr lvl="1" eaLnBrk="1" hangingPunct="1">
              <a:lnSpc>
                <a:spcPct val="80000"/>
              </a:lnSpc>
              <a:tabLst>
                <a:tab pos="1435100" algn="l"/>
                <a:tab pos="3238500" algn="l"/>
              </a:tabLst>
            </a:pPr>
            <a:r>
              <a:rPr lang="en-US" sz="2000" dirty="0">
                <a:latin typeface="Arial" charset="0"/>
                <a:ea typeface="Arial" charset="0"/>
                <a:cs typeface="Arial" charset="0"/>
              </a:rPr>
              <a:t>Mobile devices, mouse, keyboards</a:t>
            </a:r>
          </a:p>
          <a:p>
            <a:pPr lvl="1"/>
            <a:r>
              <a:rPr lang="en-US" sz="2000" dirty="0">
                <a:latin typeface="Arial" charset="0"/>
                <a:cs typeface="Arial" charset="0"/>
              </a:rPr>
              <a:t>Beepers that vibrate. </a:t>
            </a:r>
          </a:p>
          <a:p>
            <a:pPr lvl="1"/>
            <a:r>
              <a:rPr lang="en-US" sz="2000" dirty="0">
                <a:latin typeface="Arial" charset="0"/>
                <a:cs typeface="Arial" charset="0"/>
              </a:rPr>
              <a:t>The feedback from buttons or switches </a:t>
            </a:r>
            <a:br>
              <a:rPr lang="en-US" sz="2000" dirty="0">
                <a:latin typeface="Arial" charset="0"/>
                <a:cs typeface="Arial" charset="0"/>
              </a:rPr>
            </a:br>
            <a:r>
              <a:rPr lang="en-US" sz="2000" dirty="0">
                <a:latin typeface="Arial" charset="0"/>
                <a:cs typeface="Arial" charset="0"/>
              </a:rPr>
              <a:t>clicking into place is a way in which the </a:t>
            </a:r>
            <a:br>
              <a:rPr lang="en-US" sz="2000" dirty="0">
                <a:latin typeface="Arial" charset="0"/>
                <a:cs typeface="Arial" charset="0"/>
              </a:rPr>
            </a:br>
            <a:r>
              <a:rPr lang="en-US" sz="2000" dirty="0">
                <a:latin typeface="Arial" charset="0"/>
                <a:cs typeface="Arial" charset="0"/>
              </a:rPr>
              <a:t>tactile sense is used.</a:t>
            </a:r>
          </a:p>
          <a:p>
            <a:pPr lvl="1"/>
            <a:r>
              <a:rPr lang="en-US" sz="2000" dirty="0">
                <a:latin typeface="Arial" charset="0"/>
                <a:cs typeface="Arial" charset="0"/>
              </a:rPr>
              <a:t>Force-feedback mouse. </a:t>
            </a:r>
          </a:p>
        </p:txBody>
      </p:sp>
      <p:pic>
        <p:nvPicPr>
          <p:cNvPr id="108546" name="Picture 4" descr="Image of hand to depict touch tactile/haptic sen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0"/>
            <a:ext cx="2808288"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37083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Tactile Disorders</a:t>
            </a:r>
          </a:p>
        </p:txBody>
      </p:sp>
      <p:sp>
        <p:nvSpPr>
          <p:cNvPr id="3" name="Content Placeholder 2"/>
          <p:cNvSpPr>
            <a:spLocks noGrp="1"/>
          </p:cNvSpPr>
          <p:nvPr>
            <p:ph idx="1"/>
          </p:nvPr>
        </p:nvSpPr>
        <p:spPr/>
        <p:txBody>
          <a:bodyPr/>
          <a:lstStyle/>
          <a:p>
            <a:pPr>
              <a:lnSpc>
                <a:spcPct val="90000"/>
              </a:lnSpc>
            </a:pPr>
            <a:r>
              <a:rPr lang="en-US" dirty="0"/>
              <a:t>Dysfunctional tactile system may lead to a misperception of touch and/or pain (hyper- or hyposensitive)</a:t>
            </a:r>
          </a:p>
          <a:p>
            <a:r>
              <a:rPr lang="en-US" dirty="0"/>
              <a:t>Loss of spatial or pressure resolution can be the result of injury, skin conditions, or other neurological disorders.  This can affect the use of fine-motor user-interfaces or small buttons, etc.</a:t>
            </a:r>
          </a:p>
        </p:txBody>
      </p:sp>
    </p:spTree>
    <p:extLst>
      <p:ext uri="{BB962C8B-B14F-4D97-AF65-F5344CB8AC3E}">
        <p14:creationId xmlns:p14="http://schemas.microsoft.com/office/powerpoint/2010/main" val="2115510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dirty="0">
                <a:latin typeface="Arial" charset="0"/>
                <a:cs typeface="Arial" charset="0"/>
              </a:rPr>
              <a:t>Outline - Smell</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a:latin typeface="Arial" charset="0"/>
                <a:cs typeface="Arial" charset="0"/>
              </a:rPr>
              <a:t>Senses</a:t>
            </a:r>
          </a:p>
          <a:p>
            <a:pPr lvl="1" eaLnBrk="1" hangingPunct="1"/>
            <a:r>
              <a:rPr lang="en-US" sz="3200" dirty="0">
                <a:latin typeface="Arial" charset="0"/>
                <a:ea typeface="Arial" charset="0"/>
                <a:cs typeface="Arial" charset="0"/>
              </a:rPr>
              <a:t>Vision</a:t>
            </a:r>
          </a:p>
          <a:p>
            <a:pPr lvl="1" eaLnBrk="1" hangingPunct="1"/>
            <a:r>
              <a:rPr lang="en-US" sz="3200" dirty="0">
                <a:latin typeface="Arial" charset="0"/>
                <a:ea typeface="Arial" charset="0"/>
                <a:cs typeface="Arial" charset="0"/>
              </a:rPr>
              <a:t>Hearing</a:t>
            </a:r>
          </a:p>
          <a:p>
            <a:pPr lvl="1" eaLnBrk="1" hangingPunct="1"/>
            <a:r>
              <a:rPr lang="en-US" sz="3200" dirty="0">
                <a:latin typeface="Arial" charset="0"/>
                <a:ea typeface="Arial" charset="0"/>
                <a:cs typeface="Arial" charset="0"/>
              </a:rPr>
              <a:t>Touch</a:t>
            </a:r>
          </a:p>
          <a:p>
            <a:pPr lvl="1" eaLnBrk="1" hangingPunct="1"/>
            <a:r>
              <a:rPr lang="en-US" sz="3200" dirty="0">
                <a:latin typeface="Arial" charset="0"/>
                <a:ea typeface="Arial" charset="0"/>
                <a:cs typeface="Arial" charset="0"/>
              </a:rPr>
              <a:t>Smell</a:t>
            </a:r>
          </a:p>
          <a:p>
            <a:pPr eaLnBrk="1" hangingPunct="1"/>
            <a:r>
              <a:rPr lang="en-US" dirty="0">
                <a:latin typeface="Arial" charset="0"/>
                <a:cs typeface="Arial" charset="0"/>
              </a:rPr>
              <a:t>Motor System</a:t>
            </a:r>
          </a:p>
          <a:p>
            <a:pPr eaLnBrk="1" hangingPunct="1"/>
            <a:r>
              <a:rPr lang="en-US" dirty="0">
                <a:latin typeface="Arial" charset="0"/>
                <a:cs typeface="Arial" charset="0"/>
              </a:rPr>
              <a:t>Cognitive Abilities</a:t>
            </a:r>
          </a:p>
        </p:txBody>
      </p:sp>
    </p:spTree>
    <p:extLst>
      <p:ext uri="{BB962C8B-B14F-4D97-AF65-F5344CB8AC3E}">
        <p14:creationId xmlns:p14="http://schemas.microsoft.com/office/powerpoint/2010/main" val="2087592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p:txBody>
          <a:bodyPr/>
          <a:lstStyle/>
          <a:p>
            <a:r>
              <a:rPr lang="en-US" dirty="0">
                <a:latin typeface="Arial" charset="0"/>
                <a:cs typeface="Arial" charset="0"/>
              </a:rPr>
              <a:t>Smell 101</a:t>
            </a:r>
          </a:p>
        </p:txBody>
      </p:sp>
      <p:sp>
        <p:nvSpPr>
          <p:cNvPr id="112643" name="Subtitle 4"/>
          <p:cNvSpPr>
            <a:spLocks noGrp="1"/>
          </p:cNvSpPr>
          <p:nvPr>
            <p:ph type="body" idx="1"/>
          </p:nvPr>
        </p:nvSpPr>
        <p:spPr/>
        <p:txBody>
          <a:bodyPr/>
          <a:lstStyle/>
          <a:p>
            <a:r>
              <a:rPr lang="en-US">
                <a:latin typeface="Arial" charset="0"/>
                <a:cs typeface="Arial" charset="0"/>
              </a:rPr>
              <a:t>Not commonly used </a:t>
            </a:r>
            <a:br>
              <a:rPr lang="en-US">
                <a:latin typeface="Arial" charset="0"/>
                <a:cs typeface="Arial" charset="0"/>
              </a:rPr>
            </a:br>
            <a:r>
              <a:rPr lang="en-US">
                <a:latin typeface="Arial" charset="0"/>
                <a:cs typeface="Arial" charset="0"/>
              </a:rPr>
              <a:t>in user-interfaces… </a:t>
            </a:r>
          </a:p>
        </p:txBody>
      </p:sp>
    </p:spTree>
    <p:extLst>
      <p:ext uri="{BB962C8B-B14F-4D97-AF65-F5344CB8AC3E}">
        <p14:creationId xmlns:p14="http://schemas.microsoft.com/office/powerpoint/2010/main" val="328298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Olfactory System</a:t>
            </a:r>
          </a:p>
        </p:txBody>
      </p:sp>
      <p:sp>
        <p:nvSpPr>
          <p:cNvPr id="106499" name="Rectangle 3"/>
          <p:cNvSpPr>
            <a:spLocks noGrp="1" noChangeArrowheads="1"/>
          </p:cNvSpPr>
          <p:nvPr>
            <p:ph sz="half" idx="1"/>
          </p:nvPr>
        </p:nvSpPr>
        <p:spPr>
          <a:xfrm>
            <a:off x="457200" y="1997100"/>
            <a:ext cx="5410200" cy="4782876"/>
          </a:xfrm>
        </p:spPr>
        <p:txBody>
          <a:bodyPr>
            <a:noAutofit/>
          </a:bodyPr>
          <a:lstStyle/>
          <a:p>
            <a:pPr>
              <a:lnSpc>
                <a:spcPct val="90000"/>
              </a:lnSpc>
            </a:pPr>
            <a:r>
              <a:rPr lang="en-US" sz="2400" dirty="0"/>
              <a:t>Receptors are in the olfactory lining of the nasal passages.</a:t>
            </a:r>
          </a:p>
          <a:p>
            <a:pPr lvl="1">
              <a:lnSpc>
                <a:spcPct val="90000"/>
              </a:lnSpc>
            </a:pPr>
            <a:r>
              <a:rPr lang="en-US" sz="2000" dirty="0"/>
              <a:t>Sensory nerve cells, or neurons, with </a:t>
            </a:r>
            <a:r>
              <a:rPr lang="en-US" sz="2000" dirty="0" err="1"/>
              <a:t>hairlike</a:t>
            </a:r>
            <a:r>
              <a:rPr lang="en-US" sz="2000" dirty="0"/>
              <a:t> fibers called cilia on one end.</a:t>
            </a:r>
          </a:p>
          <a:p>
            <a:pPr>
              <a:lnSpc>
                <a:spcPct val="90000"/>
              </a:lnSpc>
            </a:pPr>
            <a:r>
              <a:rPr lang="en-US" sz="2400" dirty="0"/>
              <a:t>The brain organizes information from these receptors into patterns interpreted as different odors. </a:t>
            </a:r>
          </a:p>
          <a:p>
            <a:pPr>
              <a:lnSpc>
                <a:spcPct val="90000"/>
              </a:lnSpc>
            </a:pPr>
            <a:r>
              <a:rPr lang="en-US" sz="2400" dirty="0"/>
              <a:t>Examples of use: </a:t>
            </a:r>
            <a:r>
              <a:rPr lang="en-US" sz="2400" dirty="0" err="1"/>
              <a:t>Methylmercaptan</a:t>
            </a:r>
            <a:r>
              <a:rPr lang="en-US" sz="2400" dirty="0"/>
              <a:t> added to natural gas to give a distinctive odor, to detect leaks.</a:t>
            </a:r>
          </a:p>
          <a:p>
            <a:pPr>
              <a:lnSpc>
                <a:spcPct val="90000"/>
              </a:lnSpc>
            </a:pPr>
            <a:r>
              <a:rPr lang="en-US" sz="2400" dirty="0"/>
              <a:t>Older adults often lose their sense of smell with time.</a:t>
            </a:r>
          </a:p>
        </p:txBody>
      </p:sp>
      <p:pic>
        <p:nvPicPr>
          <p:cNvPr id="106500" name="Picture 4" descr="image of olfactory system, showing how special cells in the nose and tongue connect to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57400"/>
            <a:ext cx="2709863" cy="392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33117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atin typeface="Arial" charset="0"/>
                <a:cs typeface="Arial" charset="0"/>
              </a:rPr>
              <a:t>Smell</a:t>
            </a:r>
          </a:p>
        </p:txBody>
      </p:sp>
      <p:sp>
        <p:nvSpPr>
          <p:cNvPr id="2" name="TextBox 1"/>
          <p:cNvSpPr txBox="1"/>
          <p:nvPr/>
        </p:nvSpPr>
        <p:spPr>
          <a:xfrm>
            <a:off x="559645" y="1872564"/>
            <a:ext cx="3779137" cy="923330"/>
          </a:xfrm>
          <a:prstGeom prst="rect">
            <a:avLst/>
          </a:prstGeom>
          <a:noFill/>
        </p:spPr>
        <p:txBody>
          <a:bodyPr wrap="none" rtlCol="0">
            <a:spAutoFit/>
          </a:bodyPr>
          <a:lstStyle/>
          <a:p>
            <a:r>
              <a:rPr lang="en-US" dirty="0"/>
              <a:t>Some researchers are studying how to</a:t>
            </a:r>
            <a:br>
              <a:rPr lang="en-US" dirty="0"/>
            </a:br>
            <a:r>
              <a:rPr lang="en-US" dirty="0"/>
              <a:t>use smell as an output channel for </a:t>
            </a:r>
            <a:br>
              <a:rPr lang="en-US" dirty="0"/>
            </a:br>
            <a:r>
              <a:rPr lang="en-US" dirty="0"/>
              <a:t>computer systems!</a:t>
            </a:r>
          </a:p>
        </p:txBody>
      </p:sp>
      <p:pic>
        <p:nvPicPr>
          <p:cNvPr id="113669" name="Picture 5" descr="Image of researchers studying smell as an output channel for computer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86306"/>
            <a:ext cx="3797300"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13667" name="Rectangle 3"/>
          <p:cNvSpPr>
            <a:spLocks noGrp="1" noChangeArrowheads="1"/>
          </p:cNvSpPr>
          <p:nvPr>
            <p:ph type="body" idx="1"/>
          </p:nvPr>
        </p:nvSpPr>
        <p:spPr>
          <a:xfrm>
            <a:off x="384175" y="5715206"/>
            <a:ext cx="4056063" cy="927100"/>
          </a:xfrm>
        </p:spPr>
        <p:txBody>
          <a:bodyPr/>
          <a:lstStyle/>
          <a:p>
            <a:pPr marL="0" indent="3175" eaLnBrk="1" hangingPunct="1">
              <a:lnSpc>
                <a:spcPct val="90000"/>
              </a:lnSpc>
              <a:buFontTx/>
              <a:buNone/>
            </a:pPr>
            <a:r>
              <a:rPr lang="en-US" sz="1400">
                <a:solidFill>
                  <a:srgbClr val="003366"/>
                </a:solidFill>
                <a:latin typeface="Verdana" charset="0"/>
                <a:cs typeface="Arial" charset="0"/>
              </a:rPr>
              <a:t>Joseph Kaye, </a:t>
            </a:r>
            <a:r>
              <a:rPr lang="ja-JP" altLang="en-US" sz="1400">
                <a:solidFill>
                  <a:srgbClr val="003366"/>
                </a:solidFill>
                <a:latin typeface="Verdana" charset="0"/>
                <a:cs typeface="Arial" charset="0"/>
              </a:rPr>
              <a:t>“</a:t>
            </a:r>
            <a:r>
              <a:rPr lang="en-US" sz="1400">
                <a:solidFill>
                  <a:srgbClr val="003366"/>
                </a:solidFill>
                <a:latin typeface="Verdana" charset="0"/>
                <a:cs typeface="Arial" charset="0"/>
              </a:rPr>
              <a:t>Making scents: aromatic output for HCI</a:t>
            </a:r>
            <a:r>
              <a:rPr lang="ja-JP" altLang="en-US" sz="1400">
                <a:solidFill>
                  <a:srgbClr val="003366"/>
                </a:solidFill>
                <a:latin typeface="Verdana" charset="0"/>
                <a:cs typeface="Arial" charset="0"/>
              </a:rPr>
              <a:t>”</a:t>
            </a:r>
            <a:r>
              <a:rPr lang="en-US" sz="1400">
                <a:solidFill>
                  <a:srgbClr val="003366"/>
                </a:solidFill>
                <a:latin typeface="Verdana" charset="0"/>
                <a:cs typeface="Arial" charset="0"/>
              </a:rPr>
              <a:t> </a:t>
            </a:r>
            <a:r>
              <a:rPr lang="en-US" sz="1400" i="1">
                <a:solidFill>
                  <a:srgbClr val="003366"/>
                </a:solidFill>
                <a:latin typeface="Verdana" charset="0"/>
                <a:cs typeface="Arial" charset="0"/>
              </a:rPr>
              <a:t>ACM Interactions</a:t>
            </a:r>
            <a:r>
              <a:rPr lang="en-US" sz="1400">
                <a:solidFill>
                  <a:srgbClr val="003366"/>
                </a:solidFill>
                <a:latin typeface="Verdana" charset="0"/>
                <a:cs typeface="Arial" charset="0"/>
              </a:rPr>
              <a:t> Volume 10, Number 1 (2004), Pages 48-61</a:t>
            </a:r>
            <a:r>
              <a:rPr lang="en-US" sz="1000" b="1">
                <a:solidFill>
                  <a:srgbClr val="003366"/>
                </a:solidFill>
                <a:latin typeface="Verdana" charset="0"/>
                <a:cs typeface="Arial" charset="0"/>
              </a:rPr>
              <a:t> </a:t>
            </a:r>
            <a:endParaRPr lang="en-US" sz="1400">
              <a:solidFill>
                <a:srgbClr val="000000"/>
              </a:solidFill>
              <a:latin typeface="Times New Roman" charset="0"/>
              <a:cs typeface="Arial" charset="0"/>
            </a:endParaRPr>
          </a:p>
          <a:p>
            <a:pPr marL="0" indent="3175" eaLnBrk="1" hangingPunct="1">
              <a:lnSpc>
                <a:spcPct val="90000"/>
              </a:lnSpc>
              <a:buFontTx/>
              <a:buNone/>
            </a:pPr>
            <a:endParaRPr lang="en-US" sz="1000">
              <a:solidFill>
                <a:srgbClr val="003366"/>
              </a:solidFill>
              <a:latin typeface="Verdana" charset="0"/>
              <a:cs typeface="Arial" charset="0"/>
            </a:endParaRPr>
          </a:p>
        </p:txBody>
      </p:sp>
      <p:pic>
        <p:nvPicPr>
          <p:cNvPr id="113668" name="Picture 4" descr="Image of perfume bottles with wires leading to the sprayers on top of each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294063"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13670" name="Text Box 6"/>
          <p:cNvSpPr txBox="1">
            <a:spLocks noChangeArrowheads="1"/>
          </p:cNvSpPr>
          <p:nvPr/>
        </p:nvSpPr>
        <p:spPr bwMode="auto">
          <a:xfrm>
            <a:off x="4876800" y="6172200"/>
            <a:ext cx="3352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a:spcBef>
                <a:spcPct val="50000"/>
              </a:spcBef>
            </a:pPr>
            <a:r>
              <a:rPr lang="en-US" sz="1400" b="0" dirty="0">
                <a:solidFill>
                  <a:srgbClr val="003366"/>
                </a:solidFill>
                <a:latin typeface="Verdana" charset="0"/>
              </a:rPr>
              <a:t>Solenoid-controlled scent bottles</a:t>
            </a:r>
            <a:endParaRPr lang="en-US" sz="1600" b="0" dirty="0">
              <a:solidFill>
                <a:srgbClr val="003366"/>
              </a:solidFill>
              <a:latin typeface="Verdana" charset="0"/>
            </a:endParaRPr>
          </a:p>
        </p:txBody>
      </p:sp>
    </p:spTree>
    <p:extLst>
      <p:ext uri="{BB962C8B-B14F-4D97-AF65-F5344CB8AC3E}">
        <p14:creationId xmlns:p14="http://schemas.microsoft.com/office/powerpoint/2010/main" val="1532190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eaLnBrk="1" hangingPunct="1"/>
            <a:r>
              <a:rPr lang="en-US" dirty="0">
                <a:latin typeface="Arial" charset="0"/>
                <a:cs typeface="Arial" charset="0"/>
              </a:rPr>
              <a:t>Outline – Disability Simulators</a:t>
            </a:r>
          </a:p>
        </p:txBody>
      </p:sp>
      <p:sp>
        <p:nvSpPr>
          <p:cNvPr id="137219" name="Rectangle 3"/>
          <p:cNvSpPr>
            <a:spLocks noGrp="1" noChangeArrowheads="1"/>
          </p:cNvSpPr>
          <p:nvPr>
            <p:ph type="body" idx="1"/>
          </p:nvPr>
        </p:nvSpPr>
        <p:spPr>
          <a:xfrm>
            <a:off x="304800" y="1981200"/>
            <a:ext cx="8534400" cy="4724400"/>
          </a:xfrm>
        </p:spPr>
        <p:txBody>
          <a:bodyPr/>
          <a:lstStyle/>
          <a:p>
            <a:pPr eaLnBrk="1" hangingPunct="1"/>
            <a:r>
              <a:rPr lang="en-US" dirty="0">
                <a:latin typeface="Arial" charset="0"/>
                <a:cs typeface="Arial" charset="0"/>
              </a:rPr>
              <a:t>Senses</a:t>
            </a:r>
          </a:p>
          <a:p>
            <a:pPr lvl="1" eaLnBrk="1" hangingPunct="1"/>
            <a:r>
              <a:rPr lang="en-US" sz="3200" dirty="0">
                <a:latin typeface="Arial" charset="0"/>
                <a:ea typeface="Arial" charset="0"/>
                <a:cs typeface="Arial" charset="0"/>
              </a:rPr>
              <a:t>Vision</a:t>
            </a:r>
          </a:p>
          <a:p>
            <a:pPr lvl="1" eaLnBrk="1" hangingPunct="1"/>
            <a:r>
              <a:rPr lang="en-US" sz="3200" dirty="0">
                <a:latin typeface="Arial" charset="0"/>
                <a:ea typeface="Arial" charset="0"/>
                <a:cs typeface="Arial" charset="0"/>
              </a:rPr>
              <a:t>Hearing</a:t>
            </a:r>
          </a:p>
          <a:p>
            <a:pPr lvl="1" eaLnBrk="1" hangingPunct="1"/>
            <a:r>
              <a:rPr lang="en-US" sz="3200" dirty="0">
                <a:latin typeface="Arial" charset="0"/>
                <a:ea typeface="Arial" charset="0"/>
                <a:cs typeface="Arial" charset="0"/>
              </a:rPr>
              <a:t>Touch</a:t>
            </a:r>
          </a:p>
          <a:p>
            <a:pPr lvl="1" eaLnBrk="1" hangingPunct="1"/>
            <a:r>
              <a:rPr lang="en-US" sz="3200" dirty="0">
                <a:latin typeface="Arial" charset="0"/>
                <a:ea typeface="Arial" charset="0"/>
                <a:cs typeface="Arial" charset="0"/>
              </a:rPr>
              <a:t>Smell</a:t>
            </a:r>
          </a:p>
          <a:p>
            <a:pPr eaLnBrk="1" hangingPunct="1"/>
            <a:r>
              <a:rPr lang="en-US" dirty="0">
                <a:latin typeface="Arial" charset="0"/>
                <a:cs typeface="Arial" charset="0"/>
              </a:rPr>
              <a:t>Motor System</a:t>
            </a:r>
          </a:p>
          <a:p>
            <a:pPr eaLnBrk="1" hangingPunct="1"/>
            <a:r>
              <a:rPr lang="en-US" dirty="0">
                <a:latin typeface="Arial" charset="0"/>
                <a:cs typeface="Arial" charset="0"/>
              </a:rPr>
              <a:t>Cognitive Abilities</a:t>
            </a:r>
          </a:p>
        </p:txBody>
      </p:sp>
    </p:spTree>
    <p:extLst>
      <p:ext uri="{BB962C8B-B14F-4D97-AF65-F5344CB8AC3E}">
        <p14:creationId xmlns:p14="http://schemas.microsoft.com/office/powerpoint/2010/main" val="4066971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Extra Slides</a:t>
            </a:r>
          </a:p>
        </p:txBody>
      </p:sp>
      <p:sp>
        <p:nvSpPr>
          <p:cNvPr id="5" name="Text Placeholder 4"/>
          <p:cNvSpPr>
            <a:spLocks noGrp="1"/>
          </p:cNvSpPr>
          <p:nvPr>
            <p:ph type="body" idx="1"/>
          </p:nvPr>
        </p:nvSpPr>
        <p:spPr/>
        <p:txBody>
          <a:bodyPr/>
          <a:lstStyle/>
          <a:p>
            <a:r>
              <a:rPr lang="en-US" dirty="0"/>
              <a:t>Disability Simulators</a:t>
            </a:r>
          </a:p>
        </p:txBody>
      </p:sp>
    </p:spTree>
    <p:extLst>
      <p:ext uri="{BB962C8B-B14F-4D97-AF65-F5344CB8AC3E}">
        <p14:creationId xmlns:p14="http://schemas.microsoft.com/office/powerpoint/2010/main" val="1073971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Simulators</a:t>
            </a:r>
          </a:p>
        </p:txBody>
      </p:sp>
      <p:sp>
        <p:nvSpPr>
          <p:cNvPr id="5" name="Content Placeholder 4"/>
          <p:cNvSpPr>
            <a:spLocks noGrp="1"/>
          </p:cNvSpPr>
          <p:nvPr>
            <p:ph idx="1"/>
          </p:nvPr>
        </p:nvSpPr>
        <p:spPr/>
        <p:txBody>
          <a:bodyPr>
            <a:normAutofit fontScale="85000" lnSpcReduction="20000"/>
          </a:bodyPr>
          <a:lstStyle/>
          <a:p>
            <a:r>
              <a:rPr lang="en-US" dirty="0"/>
              <a:t>Visual Impairment Simulator for Windows (NOTE: that this does not seem compatible with Win10) </a:t>
            </a:r>
            <a:r>
              <a:rPr lang="en-US" dirty="0">
                <a:hlinkClick r:id="rId2"/>
              </a:rPr>
              <a:t>http://vis.cita.uiuc.edu/</a:t>
            </a:r>
            <a:r>
              <a:rPr lang="en-US" dirty="0"/>
              <a:t> </a:t>
            </a:r>
          </a:p>
          <a:p>
            <a:r>
              <a:rPr lang="en-US"/>
              <a:t>Distractibility </a:t>
            </a:r>
            <a:r>
              <a:rPr lang="en-US" dirty="0"/>
              <a:t>Simulation </a:t>
            </a:r>
            <a:r>
              <a:rPr lang="en-US" dirty="0">
                <a:hlinkClick r:id="rId3"/>
              </a:rPr>
              <a:t>http://webaim.org/simulations/distractability</a:t>
            </a:r>
            <a:r>
              <a:rPr lang="en-US" dirty="0"/>
              <a:t> </a:t>
            </a:r>
          </a:p>
          <a:p>
            <a:r>
              <a:rPr lang="en-US" dirty="0"/>
              <a:t>Dyslexia Simulation </a:t>
            </a:r>
            <a:r>
              <a:rPr lang="en-US" dirty="0">
                <a:hlinkClick r:id="rId4"/>
              </a:rPr>
              <a:t>http://webaim.org/simulations/dyslexia</a:t>
            </a:r>
            <a:r>
              <a:rPr lang="en-US" dirty="0"/>
              <a:t> </a:t>
            </a:r>
          </a:p>
          <a:p>
            <a:r>
              <a:rPr lang="en-US" dirty="0"/>
              <a:t>Online visual impairment simulator </a:t>
            </a:r>
            <a:r>
              <a:rPr lang="en-US" dirty="0">
                <a:hlinkClick r:id="rId5"/>
              </a:rPr>
              <a:t>http://webaim.org/simulations/lowvision</a:t>
            </a:r>
            <a:r>
              <a:rPr lang="en-US" dirty="0"/>
              <a:t> </a:t>
            </a:r>
          </a:p>
          <a:p>
            <a:r>
              <a:rPr lang="en-US" dirty="0"/>
              <a:t>Simulator for color blindness </a:t>
            </a:r>
            <a:r>
              <a:rPr lang="en-US" dirty="0">
                <a:hlinkClick r:id="rId6"/>
              </a:rPr>
              <a:t>http://www.iamcal.com/toys/colors/</a:t>
            </a:r>
            <a:r>
              <a:rPr lang="en-US" dirty="0"/>
              <a:t> </a:t>
            </a:r>
          </a:p>
          <a:p>
            <a:endParaRPr lang="en-US" dirty="0"/>
          </a:p>
        </p:txBody>
      </p:sp>
    </p:spTree>
    <p:extLst>
      <p:ext uri="{BB962C8B-B14F-4D97-AF65-F5344CB8AC3E}">
        <p14:creationId xmlns:p14="http://schemas.microsoft.com/office/powerpoint/2010/main" val="27737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An image of rods and cones placed on the rear of the eye across the lens with cones in the center of the retina and rods around the boundar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61803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r>
              <a:rPr lang="en-US">
                <a:latin typeface="Arial" charset="0"/>
                <a:cs typeface="Arial" charset="0"/>
              </a:rPr>
              <a:t>Rods and Cones</a:t>
            </a:r>
          </a:p>
        </p:txBody>
      </p:sp>
      <p:pic>
        <p:nvPicPr>
          <p:cNvPr id="31748" name="Picture 4" descr="Graph of angular separation from the fovea in degree versus density in thousands per square m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3530600"/>
            <a:ext cx="58801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descr="An image of rods and cones placed on the rear of the eye across the lens connecting to the optic nerve."/>
          <p:cNvSpPr txBox="1"/>
          <p:nvPr/>
        </p:nvSpPr>
        <p:spPr>
          <a:xfrm>
            <a:off x="4754958" y="1629872"/>
            <a:ext cx="4300201" cy="1200329"/>
          </a:xfrm>
          <a:prstGeom prst="rect">
            <a:avLst/>
          </a:prstGeom>
          <a:noFill/>
        </p:spPr>
        <p:txBody>
          <a:bodyPr wrap="none" rtlCol="0">
            <a:spAutoFit/>
          </a:bodyPr>
          <a:lstStyle/>
          <a:p>
            <a:r>
              <a:rPr lang="en-US" dirty="0"/>
              <a:t>Rods: best at detecting brightness; we </a:t>
            </a:r>
            <a:br>
              <a:rPr lang="en-US" dirty="0"/>
            </a:br>
            <a:r>
              <a:rPr lang="en-US" dirty="0"/>
              <a:t>   depend on them in low-light conditions</a:t>
            </a:r>
          </a:p>
          <a:p>
            <a:r>
              <a:rPr lang="en-US" dirty="0"/>
              <a:t>Cones: three different types, which respond</a:t>
            </a:r>
            <a:br>
              <a:rPr lang="en-US" dirty="0"/>
            </a:br>
            <a:r>
              <a:rPr lang="en-US" dirty="0"/>
              <a:t>  to different wavelengths of light</a:t>
            </a:r>
          </a:p>
        </p:txBody>
      </p:sp>
    </p:spTree>
    <p:extLst>
      <p:ext uri="{BB962C8B-B14F-4D97-AF65-F5344CB8AC3E}">
        <p14:creationId xmlns:p14="http://schemas.microsoft.com/office/powerpoint/2010/main" val="193442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Physiology</a:t>
            </a:r>
          </a:p>
        </p:txBody>
      </p:sp>
      <p:sp>
        <p:nvSpPr>
          <p:cNvPr id="6" name="Content Placeholder 5"/>
          <p:cNvSpPr>
            <a:spLocks noGrp="1"/>
          </p:cNvSpPr>
          <p:nvPr>
            <p:ph idx="1"/>
          </p:nvPr>
        </p:nvSpPr>
        <p:spPr>
          <a:xfrm>
            <a:off x="457200" y="1921766"/>
            <a:ext cx="8229600" cy="4525963"/>
          </a:xfrm>
        </p:spPr>
        <p:txBody>
          <a:bodyPr/>
          <a:lstStyle/>
          <a:p>
            <a:r>
              <a:rPr lang="en-US" dirty="0"/>
              <a:t>Fovea: Center of visual field on retina, high resolution vision</a:t>
            </a:r>
          </a:p>
        </p:txBody>
      </p:sp>
      <p:pic>
        <p:nvPicPr>
          <p:cNvPr id="27650" name="Picture 2" descr="Image of an eye displaying the iris, lens, optic nerve, fovea, retina, and blind-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22788"/>
            <a:ext cx="5128226" cy="38352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79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r>
              <a:rPr lang="en-US" dirty="0">
                <a:latin typeface="Arial" charset="0"/>
                <a:cs typeface="Arial" charset="0"/>
              </a:rPr>
              <a:t>Visual Impairments - Resolution and Clarity</a:t>
            </a:r>
            <a:br>
              <a:rPr lang="en-US" dirty="0">
                <a:latin typeface="Arial" charset="0"/>
                <a:cs typeface="Arial" charset="0"/>
              </a:rPr>
            </a:br>
            <a:endParaRPr lang="en-US" dirty="0">
              <a:latin typeface="Arial" charset="0"/>
              <a:cs typeface="Arial" charset="0"/>
            </a:endParaRPr>
          </a:p>
        </p:txBody>
      </p:sp>
      <p:sp>
        <p:nvSpPr>
          <p:cNvPr id="48131" name="Subtitle 4"/>
          <p:cNvSpPr>
            <a:spLocks noGrp="1"/>
          </p:cNvSpPr>
          <p:nvPr>
            <p:ph type="body"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267000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2075" tIns="46038" rIns="92075" bIns="46038"/>
          <a:lstStyle/>
          <a:p>
            <a:r>
              <a:rPr lang="en-US" dirty="0">
                <a:latin typeface="Arial" charset="0"/>
                <a:cs typeface="Arial" charset="0"/>
              </a:rPr>
              <a:t>Definitions, Prevalence</a:t>
            </a:r>
          </a:p>
        </p:txBody>
      </p:sp>
      <p:sp>
        <p:nvSpPr>
          <p:cNvPr id="49155" name="Rectangle 3"/>
          <p:cNvSpPr>
            <a:spLocks noGrp="1" noChangeArrowheads="1"/>
          </p:cNvSpPr>
          <p:nvPr>
            <p:ph type="body" idx="1"/>
          </p:nvPr>
        </p:nvSpPr>
        <p:spPr>
          <a:xfrm>
            <a:off x="304800" y="1752600"/>
            <a:ext cx="8534400" cy="4980467"/>
          </a:xfrm>
          <a:noFill/>
        </p:spPr>
        <p:txBody>
          <a:bodyPr lIns="92075" tIns="46038" rIns="92075" bIns="46038">
            <a:spAutoFit/>
          </a:bodyPr>
          <a:lstStyle/>
          <a:p>
            <a:pPr marL="0" indent="0">
              <a:buNone/>
            </a:pPr>
            <a:r>
              <a:rPr lang="en-US" sz="2800" b="1" dirty="0">
                <a:latin typeface="Arial" charset="0"/>
                <a:cs typeface="Arial" charset="0"/>
              </a:rPr>
              <a:t>Definitions used in some U.S. laws:</a:t>
            </a:r>
          </a:p>
          <a:p>
            <a:r>
              <a:rPr lang="en-US" sz="2800" dirty="0">
                <a:latin typeface="Arial" charset="0"/>
                <a:cs typeface="Arial" charset="0"/>
              </a:rPr>
              <a:t>“Blindness”</a:t>
            </a:r>
            <a:br>
              <a:rPr lang="en-US" sz="2800" dirty="0">
                <a:latin typeface="Arial" charset="0"/>
                <a:cs typeface="Arial" charset="0"/>
              </a:rPr>
            </a:br>
            <a:r>
              <a:rPr lang="en-US" sz="2600" dirty="0">
                <a:latin typeface="Arial" charset="0"/>
                <a:ea typeface="Arial" charset="0"/>
                <a:cs typeface="Arial" charset="0"/>
              </a:rPr>
              <a:t>Visual acuity of 20/200 or worse in the best eye with best correction, or a visual field of 20 percent or less</a:t>
            </a:r>
          </a:p>
          <a:p>
            <a:r>
              <a:rPr lang="en-US" sz="2800" dirty="0">
                <a:latin typeface="Arial" charset="0"/>
                <a:cs typeface="Arial" charset="0"/>
              </a:rPr>
              <a:t>“Partial sight (low vision)”</a:t>
            </a:r>
            <a:br>
              <a:rPr lang="en-US" sz="2800" dirty="0">
                <a:latin typeface="Arial" charset="0"/>
                <a:cs typeface="Arial" charset="0"/>
              </a:rPr>
            </a:br>
            <a:r>
              <a:rPr lang="en-US" sz="2600" dirty="0">
                <a:latin typeface="Arial" charset="0"/>
                <a:ea typeface="Arial" charset="0"/>
                <a:cs typeface="Arial" charset="0"/>
              </a:rPr>
              <a:t>Visual acuity greater than 20/200 but not greater than 20/70 in the best eye after correction</a:t>
            </a:r>
          </a:p>
          <a:p>
            <a:pPr marL="0" indent="0">
              <a:buNone/>
            </a:pPr>
            <a:r>
              <a:rPr lang="en-US" sz="2800" b="1" dirty="0">
                <a:latin typeface="Arial" charset="0"/>
                <a:cs typeface="Arial" charset="0"/>
              </a:rPr>
              <a:t>How common is this? </a:t>
            </a:r>
          </a:p>
          <a:p>
            <a:r>
              <a:rPr lang="en-US" sz="2800" dirty="0">
                <a:latin typeface="Arial" charset="0"/>
                <a:cs typeface="Arial" charset="0"/>
              </a:rPr>
              <a:t>5% of American children (and 20% of people over age 65) have a serious eye disorder.</a:t>
            </a:r>
          </a:p>
        </p:txBody>
      </p:sp>
    </p:spTree>
    <p:extLst>
      <p:ext uri="{BB962C8B-B14F-4D97-AF65-F5344CB8AC3E}">
        <p14:creationId xmlns:p14="http://schemas.microsoft.com/office/powerpoint/2010/main" val="19818492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dirty="0">
                <a:latin typeface="Arial" charset="0"/>
                <a:cs typeface="Arial" charset="0"/>
              </a:rPr>
              <a:t>Examples of </a:t>
            </a:r>
            <a:br>
              <a:rPr lang="en-US" dirty="0">
                <a:latin typeface="Arial" charset="0"/>
                <a:cs typeface="Arial" charset="0"/>
              </a:rPr>
            </a:br>
            <a:r>
              <a:rPr lang="en-US" dirty="0">
                <a:latin typeface="Arial" charset="0"/>
                <a:cs typeface="Arial" charset="0"/>
              </a:rPr>
              <a:t>Low-Vision Conditions</a:t>
            </a:r>
          </a:p>
        </p:txBody>
      </p:sp>
      <p:sp>
        <p:nvSpPr>
          <p:cNvPr id="59395" name="Rectangle 3"/>
          <p:cNvSpPr>
            <a:spLocks noGrp="1" noChangeArrowheads="1"/>
          </p:cNvSpPr>
          <p:nvPr>
            <p:ph type="body" idx="1"/>
          </p:nvPr>
        </p:nvSpPr>
        <p:spPr/>
        <p:txBody>
          <a:bodyPr/>
          <a:lstStyle/>
          <a:p>
            <a:r>
              <a:rPr lang="en-US" dirty="0">
                <a:latin typeface="Arial" charset="0"/>
                <a:cs typeface="Arial" charset="0"/>
              </a:rPr>
              <a:t>Macular Degeneration</a:t>
            </a:r>
          </a:p>
          <a:p>
            <a:r>
              <a:rPr lang="en-US" dirty="0">
                <a:latin typeface="Arial" charset="0"/>
                <a:cs typeface="Arial" charset="0"/>
              </a:rPr>
              <a:t>Glaucoma</a:t>
            </a:r>
          </a:p>
          <a:p>
            <a:r>
              <a:rPr lang="en-US" dirty="0">
                <a:latin typeface="Arial" charset="0"/>
                <a:cs typeface="Arial" charset="0"/>
              </a:rPr>
              <a:t>Diabetic Retinopathy</a:t>
            </a:r>
          </a:p>
          <a:p>
            <a:r>
              <a:rPr lang="en-US" dirty="0">
                <a:latin typeface="Arial" charset="0"/>
                <a:cs typeface="Arial" charset="0"/>
              </a:rPr>
              <a:t>Cataracts</a:t>
            </a:r>
          </a:p>
        </p:txBody>
      </p:sp>
    </p:spTree>
    <p:extLst>
      <p:ext uri="{BB962C8B-B14F-4D97-AF65-F5344CB8AC3E}">
        <p14:creationId xmlns:p14="http://schemas.microsoft.com/office/powerpoint/2010/main" val="2583590866"/>
      </p:ext>
    </p:extLst>
  </p:cSld>
  <p:clrMapOvr>
    <a:masterClrMapping/>
  </p:clrMapOvr>
</p:sld>
</file>

<file path=ppt/theme/theme1.xml><?xml version="1.0" encoding="utf-8"?>
<a:theme xmlns:a="http://schemas.openxmlformats.org/drawingml/2006/main" name="Office Theme">
  <a:themeElements>
    <a:clrScheme name="RIT">
      <a:dk1>
        <a:srgbClr val="513127"/>
      </a:dk1>
      <a:lt1>
        <a:srgbClr val="F36E21"/>
      </a:lt1>
      <a:dk2>
        <a:srgbClr val="000000"/>
      </a:dk2>
      <a:lt2>
        <a:srgbClr val="C7C3BD"/>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2542</TotalTime>
  <Words>2658</Words>
  <Application>Microsoft Macintosh PowerPoint</Application>
  <PresentationFormat>On-screen Show (4:3)</PresentationFormat>
  <Paragraphs>302</Paragraphs>
  <Slides>49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Tahoma</vt:lpstr>
      <vt:lpstr>Times New Roman</vt:lpstr>
      <vt:lpstr>Verdana</vt:lpstr>
      <vt:lpstr>Office Theme</vt:lpstr>
      <vt:lpstr>Human Abilities: Senses</vt:lpstr>
      <vt:lpstr>Outline - Vision</vt:lpstr>
      <vt:lpstr>Human Vision 101</vt:lpstr>
      <vt:lpstr>The electromagnetic spectrum</vt:lpstr>
      <vt:lpstr>Rods and Cones</vt:lpstr>
      <vt:lpstr>Physiology</vt:lpstr>
      <vt:lpstr>Visual Impairments - Resolution and Clarity </vt:lpstr>
      <vt:lpstr>Definitions, Prevalence</vt:lpstr>
      <vt:lpstr>Examples of  Low-Vision Conditions</vt:lpstr>
      <vt:lpstr>Macular Degeneration</vt:lpstr>
      <vt:lpstr>Glaucoma</vt:lpstr>
      <vt:lpstr>Diabetic Retinopathy</vt:lpstr>
      <vt:lpstr>Cataracts</vt:lpstr>
      <vt:lpstr>Other Causes of Vision Impairments</vt:lpstr>
      <vt:lpstr>Visual Impairments - Age-Related Vision Loss </vt:lpstr>
      <vt:lpstr>Age-Related Vision Impairment</vt:lpstr>
      <vt:lpstr>Signs of Vision Problems in Older Adults</vt:lpstr>
      <vt:lpstr>Vision Impairments</vt:lpstr>
      <vt:lpstr>Color Blindness</vt:lpstr>
      <vt:lpstr>Inherited Color Blindness</vt:lpstr>
      <vt:lpstr>Color Blindness – color vision</vt:lpstr>
      <vt:lpstr>Ishara Dot Tests</vt:lpstr>
      <vt:lpstr>Colorblind pilot</vt:lpstr>
      <vt:lpstr>Color Blindness – Applied (Grayscale)</vt:lpstr>
      <vt:lpstr>Color Blindness - Applied</vt:lpstr>
      <vt:lpstr>Outline - Hearing</vt:lpstr>
      <vt:lpstr>Hearing 101</vt:lpstr>
      <vt:lpstr>Audition (Hearing)</vt:lpstr>
      <vt:lpstr>Ear-anatomy</vt:lpstr>
      <vt:lpstr>Audition</vt:lpstr>
      <vt:lpstr>Hearing Impairment</vt:lpstr>
      <vt:lpstr>Definitions</vt:lpstr>
      <vt:lpstr>Classifications (1)</vt:lpstr>
      <vt:lpstr>Classifications (2)</vt:lpstr>
      <vt:lpstr>Deafness: Prevalence</vt:lpstr>
      <vt:lpstr>Terminology</vt:lpstr>
      <vt:lpstr>Aging Related Hearing Loss</vt:lpstr>
      <vt:lpstr>Outline</vt:lpstr>
      <vt:lpstr>Touch 101</vt:lpstr>
      <vt:lpstr>Tactile System</vt:lpstr>
      <vt:lpstr>Touch: Tactile/Haptic</vt:lpstr>
      <vt:lpstr>Tactile Disorders</vt:lpstr>
      <vt:lpstr>Outline - Smell</vt:lpstr>
      <vt:lpstr>Smell 101</vt:lpstr>
      <vt:lpstr>Olfactory System</vt:lpstr>
      <vt:lpstr>Smell</vt:lpstr>
      <vt:lpstr>Outline – Disability Simulators</vt:lpstr>
      <vt:lpstr>Extra Slides</vt:lpstr>
      <vt:lpstr>Simulators</vt:lpstr>
    </vt:vector>
  </TitlesOfParts>
  <Company>Queens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Huenerfauth</dc:creator>
  <cp:lastModifiedBy>Vaishnavi Manish Mande (RIT Student)</cp:lastModifiedBy>
  <cp:revision>168</cp:revision>
  <cp:lastPrinted>2014-06-23T01:40:31Z</cp:lastPrinted>
  <dcterms:created xsi:type="dcterms:W3CDTF">2014-06-21T14:06:04Z</dcterms:created>
  <dcterms:modified xsi:type="dcterms:W3CDTF">2020-02-04T22:09:46Z</dcterms:modified>
</cp:coreProperties>
</file>