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318"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96" r:id="rId27"/>
    <p:sldId id="349" r:id="rId28"/>
    <p:sldId id="350" r:id="rId29"/>
    <p:sldId id="351" r:id="rId30"/>
    <p:sldId id="352" r:id="rId31"/>
    <p:sldId id="353" r:id="rId32"/>
    <p:sldId id="410" r:id="rId33"/>
    <p:sldId id="409" r:id="rId34"/>
    <p:sldId id="354" r:id="rId35"/>
    <p:sldId id="404" r:id="rId36"/>
    <p:sldId id="405" r:id="rId37"/>
    <p:sldId id="406" r:id="rId38"/>
    <p:sldId id="407" r:id="rId39"/>
    <p:sldId id="355" r:id="rId40"/>
    <p:sldId id="356" r:id="rId41"/>
    <p:sldId id="357" r:id="rId42"/>
    <p:sldId id="358" r:id="rId43"/>
    <p:sldId id="359" r:id="rId44"/>
    <p:sldId id="414" r:id="rId45"/>
    <p:sldId id="395" r:id="rId46"/>
    <p:sldId id="360" r:id="rId47"/>
    <p:sldId id="361" r:id="rId48"/>
    <p:sldId id="362" r:id="rId49"/>
    <p:sldId id="367" r:id="rId50"/>
    <p:sldId id="369" r:id="rId51"/>
    <p:sldId id="370" r:id="rId52"/>
    <p:sldId id="371" r:id="rId53"/>
    <p:sldId id="372" r:id="rId54"/>
    <p:sldId id="373" r:id="rId55"/>
    <p:sldId id="374" r:id="rId56"/>
    <p:sldId id="375" r:id="rId57"/>
    <p:sldId id="376" r:id="rId58"/>
    <p:sldId id="377" r:id="rId59"/>
    <p:sldId id="380" r:id="rId60"/>
    <p:sldId id="382" r:id="rId61"/>
    <p:sldId id="383" r:id="rId62"/>
    <p:sldId id="384" r:id="rId63"/>
    <p:sldId id="385" r:id="rId64"/>
    <p:sldId id="386" r:id="rId65"/>
    <p:sldId id="387" r:id="rId66"/>
    <p:sldId id="388" r:id="rId67"/>
    <p:sldId id="389" r:id="rId68"/>
    <p:sldId id="390" r:id="rId69"/>
    <p:sldId id="391" r:id="rId70"/>
    <p:sldId id="392" r:id="rId71"/>
    <p:sldId id="412" r:id="rId72"/>
    <p:sldId id="411" r:id="rId73"/>
    <p:sldId id="413"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1"/>
    <p:restoredTop sz="84354" autoAdjust="0"/>
  </p:normalViewPr>
  <p:slideViewPr>
    <p:cSldViewPr snapToGrid="0" snapToObjects="1">
      <p:cViewPr varScale="1">
        <p:scale>
          <a:sx n="107" d="100"/>
          <a:sy n="107" d="100"/>
        </p:scale>
        <p:origin x="12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20"/>
    </p:cViewPr>
  </p:sorter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8F65B-494A-CA44-B3FB-6292234F0474}" type="datetime1">
              <a:rPr lang="en-US" smtClean="0"/>
              <a:t>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0D99D0-84EE-8F48-933F-A039F497AF88}" type="slidenum">
              <a:rPr lang="en-US" smtClean="0"/>
              <a:t>‹#›</a:t>
            </a:fld>
            <a:endParaRPr lang="en-US"/>
          </a:p>
        </p:txBody>
      </p:sp>
    </p:spTree>
    <p:extLst>
      <p:ext uri="{BB962C8B-B14F-4D97-AF65-F5344CB8AC3E}">
        <p14:creationId xmlns:p14="http://schemas.microsoft.com/office/powerpoint/2010/main" val="3651156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13339-88A6-7E49-AB2D-DFDAAB6DA192}" type="datetime1">
              <a:rPr lang="en-US" smtClean="0"/>
              <a:t>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45A1B-77FF-6C47-B684-1E42B32E8854}" type="slidenum">
              <a:rPr lang="en-US" smtClean="0"/>
              <a:t>‹#›</a:t>
            </a:fld>
            <a:endParaRPr lang="en-US"/>
          </a:p>
        </p:txBody>
      </p:sp>
    </p:spTree>
    <p:extLst>
      <p:ext uri="{BB962C8B-B14F-4D97-AF65-F5344CB8AC3E}">
        <p14:creationId xmlns:p14="http://schemas.microsoft.com/office/powerpoint/2010/main" val="1263545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 2015 MAY 6`</a:t>
            </a:r>
          </a:p>
        </p:txBody>
      </p:sp>
      <p:sp>
        <p:nvSpPr>
          <p:cNvPr id="4" name="Slide Number Placeholder 3"/>
          <p:cNvSpPr>
            <a:spLocks noGrp="1"/>
          </p:cNvSpPr>
          <p:nvPr>
            <p:ph type="sldNum" sz="quarter" idx="10"/>
          </p:nvPr>
        </p:nvSpPr>
        <p:spPr/>
        <p:txBody>
          <a:bodyPr/>
          <a:lstStyle/>
          <a:p>
            <a:fld id="{93445A1B-77FF-6C47-B684-1E42B32E8854}" type="slidenum">
              <a:rPr lang="en-US" smtClean="0"/>
              <a:t>2</a:t>
            </a:fld>
            <a:endParaRPr lang="en-US"/>
          </a:p>
        </p:txBody>
      </p:sp>
    </p:spTree>
    <p:extLst>
      <p:ext uri="{BB962C8B-B14F-4D97-AF65-F5344CB8AC3E}">
        <p14:creationId xmlns:p14="http://schemas.microsoft.com/office/powerpoint/2010/main" val="119648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45A1B-77FF-6C47-B684-1E42B32E8854}" type="slidenum">
              <a:rPr lang="en-US" smtClean="0"/>
              <a:t>24</a:t>
            </a:fld>
            <a:endParaRPr lang="en-US"/>
          </a:p>
        </p:txBody>
      </p:sp>
    </p:spTree>
    <p:extLst>
      <p:ext uri="{BB962C8B-B14F-4D97-AF65-F5344CB8AC3E}">
        <p14:creationId xmlns:p14="http://schemas.microsoft.com/office/powerpoint/2010/main" val="143794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32</a:t>
            </a:fld>
            <a:endParaRPr lang="en-US"/>
          </a:p>
        </p:txBody>
      </p:sp>
    </p:spTree>
    <p:extLst>
      <p:ext uri="{BB962C8B-B14F-4D97-AF65-F5344CB8AC3E}">
        <p14:creationId xmlns:p14="http://schemas.microsoft.com/office/powerpoint/2010/main" val="425294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35</a:t>
            </a:fld>
            <a:endParaRPr lang="en-US"/>
          </a:p>
        </p:txBody>
      </p:sp>
    </p:spTree>
    <p:extLst>
      <p:ext uri="{BB962C8B-B14F-4D97-AF65-F5344CB8AC3E}">
        <p14:creationId xmlns:p14="http://schemas.microsoft.com/office/powerpoint/2010/main" val="46915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36</a:t>
            </a:fld>
            <a:endParaRPr lang="en-US"/>
          </a:p>
        </p:txBody>
      </p:sp>
    </p:spTree>
    <p:extLst>
      <p:ext uri="{BB962C8B-B14F-4D97-AF65-F5344CB8AC3E}">
        <p14:creationId xmlns:p14="http://schemas.microsoft.com/office/powerpoint/2010/main" val="348678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37</a:t>
            </a:fld>
            <a:endParaRPr lang="en-US"/>
          </a:p>
        </p:txBody>
      </p:sp>
    </p:spTree>
    <p:extLst>
      <p:ext uri="{BB962C8B-B14F-4D97-AF65-F5344CB8AC3E}">
        <p14:creationId xmlns:p14="http://schemas.microsoft.com/office/powerpoint/2010/main" val="361650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WebAccessibility</a:t>
            </a:r>
            <a:r>
              <a:rPr lang="en-US" dirty="0"/>
              <a:t>” </a:t>
            </a:r>
            <a:r>
              <a:rPr lang="en-US"/>
              <a:t>for Chrome </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51</a:t>
            </a:fld>
            <a:endParaRPr lang="en-US"/>
          </a:p>
        </p:txBody>
      </p:sp>
    </p:spTree>
    <p:extLst>
      <p:ext uri="{BB962C8B-B14F-4D97-AF65-F5344CB8AC3E}">
        <p14:creationId xmlns:p14="http://schemas.microsoft.com/office/powerpoint/2010/main" val="70367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a:t>
            </a:r>
          </a:p>
        </p:txBody>
      </p:sp>
      <p:sp>
        <p:nvSpPr>
          <p:cNvPr id="4" name="Slide Number Placeholder 3"/>
          <p:cNvSpPr>
            <a:spLocks noGrp="1"/>
          </p:cNvSpPr>
          <p:nvPr>
            <p:ph type="sldNum" sz="quarter" idx="10"/>
          </p:nvPr>
        </p:nvSpPr>
        <p:spPr/>
        <p:txBody>
          <a:bodyPr/>
          <a:lstStyle/>
          <a:p>
            <a:fld id="{93445A1B-77FF-6C47-B684-1E42B32E8854}" type="slidenum">
              <a:rPr lang="en-US" smtClean="0"/>
              <a:t>58</a:t>
            </a:fld>
            <a:endParaRPr lang="en-US"/>
          </a:p>
        </p:txBody>
      </p:sp>
    </p:spTree>
    <p:extLst>
      <p:ext uri="{BB962C8B-B14F-4D97-AF65-F5344CB8AC3E}">
        <p14:creationId xmlns:p14="http://schemas.microsoft.com/office/powerpoint/2010/main" val="42484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45A1B-77FF-6C47-B684-1E42B32E8854}" type="slidenum">
              <a:rPr lang="en-US" smtClean="0"/>
              <a:t>69</a:t>
            </a:fld>
            <a:endParaRPr lang="en-US"/>
          </a:p>
        </p:txBody>
      </p:sp>
    </p:spTree>
    <p:extLst>
      <p:ext uri="{BB962C8B-B14F-4D97-AF65-F5344CB8AC3E}">
        <p14:creationId xmlns:p14="http://schemas.microsoft.com/office/powerpoint/2010/main" val="546194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Disabilit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0703" y="2109572"/>
            <a:ext cx="4669236" cy="4669236"/>
          </a:xfrm>
          <a:prstGeom prst="rect">
            <a:avLst/>
          </a:prstGeom>
        </p:spPr>
      </p:pic>
      <p:grpSp>
        <p:nvGrpSpPr>
          <p:cNvPr id="7" name="Group 6"/>
          <p:cNvGrpSpPr/>
          <p:nvPr userDrawn="1"/>
        </p:nvGrpSpPr>
        <p:grpSpPr>
          <a:xfrm>
            <a:off x="-1593830" y="-5486406"/>
            <a:ext cx="6541954" cy="17476916"/>
            <a:chOff x="-1259495" y="-5486405"/>
            <a:chExt cx="4767904" cy="17476916"/>
          </a:xfrm>
        </p:grpSpPr>
        <p:sp>
          <p:nvSpPr>
            <p:cNvPr id="8" name="Wave 7"/>
            <p:cNvSpPr/>
            <p:nvPr userDrawn="1"/>
          </p:nvSpPr>
          <p:spPr>
            <a:xfrm rot="5400000">
              <a:off x="-7414354" y="882571"/>
              <a:ext cx="17230023" cy="4615503"/>
            </a:xfrm>
            <a:prstGeom prst="wave">
              <a:avLst/>
            </a:prstGeom>
            <a:solidFill>
              <a:schemeClr val="tx1"/>
            </a:solidFill>
            <a:ln>
              <a:noFill/>
            </a:ln>
            <a:effectLst>
              <a:outerShdw blurRad="76200" dist="635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Wave 8"/>
            <p:cNvSpPr/>
            <p:nvPr userDrawn="1"/>
          </p:nvSpPr>
          <p:spPr>
            <a:xfrm rot="5400000">
              <a:off x="-7690201" y="944301"/>
              <a:ext cx="17476916" cy="4615503"/>
            </a:xfrm>
            <a:prstGeom prst="wav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descr="rit_white_no_bar-pdf.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111" y="688535"/>
            <a:ext cx="2645641" cy="800655"/>
          </a:xfrm>
          <a:prstGeom prst="rect">
            <a:avLst/>
          </a:prstGeom>
          <a:effectLst>
            <a:outerShdw blurRad="53975" dist="12700" dir="5400000" algn="t" rotWithShape="0">
              <a:prstClr val="black">
                <a:alpha val="40000"/>
              </a:prstClr>
            </a:outerShdw>
          </a:effectLst>
        </p:spPr>
      </p:pic>
      <p:sp>
        <p:nvSpPr>
          <p:cNvPr id="2" name="Title 1"/>
          <p:cNvSpPr>
            <a:spLocks noGrp="1"/>
          </p:cNvSpPr>
          <p:nvPr>
            <p:ph type="ctrTitle" hasCustomPrompt="1"/>
          </p:nvPr>
        </p:nvSpPr>
        <p:spPr>
          <a:xfrm>
            <a:off x="291021" y="2779283"/>
            <a:ext cx="3465792" cy="1664907"/>
          </a:xfrm>
        </p:spPr>
        <p:txBody>
          <a:bodyPr/>
          <a:lstStyle>
            <a:lvl1pPr>
              <a:defRPr sz="3600">
                <a:solidFill>
                  <a:schemeClr val="bg2">
                    <a:lumMod val="20000"/>
                    <a:lumOff val="80000"/>
                  </a:schemeClr>
                </a:solidFill>
                <a:latin typeface="Arial"/>
                <a:cs typeface="Arial"/>
              </a:defRPr>
            </a:lvl1pPr>
          </a:lstStyle>
          <a:p>
            <a:r>
              <a:rPr lang="en-US" dirty="0"/>
              <a:t>Title</a:t>
            </a:r>
          </a:p>
        </p:txBody>
      </p:sp>
      <p:sp>
        <p:nvSpPr>
          <p:cNvPr id="3" name="Subtitle 2"/>
          <p:cNvSpPr>
            <a:spLocks noGrp="1"/>
          </p:cNvSpPr>
          <p:nvPr>
            <p:ph type="subTitle" idx="1" hasCustomPrompt="1"/>
          </p:nvPr>
        </p:nvSpPr>
        <p:spPr>
          <a:xfrm>
            <a:off x="291021" y="4551052"/>
            <a:ext cx="3465792" cy="1672705"/>
          </a:xfrm>
        </p:spPr>
        <p:txBody>
          <a:bodyPr>
            <a:normAutofit/>
          </a:bodyPr>
          <a:lstStyle>
            <a:lvl1pPr marL="0" indent="0" algn="ctr">
              <a:buNone/>
              <a:defRPr sz="2400" baseline="0">
                <a:solidFill>
                  <a:schemeClr val="bg2">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4" name="Title 1"/>
          <p:cNvSpPr txBox="1">
            <a:spLocks/>
          </p:cNvSpPr>
          <p:nvPr userDrawn="1"/>
        </p:nvSpPr>
        <p:spPr>
          <a:xfrm>
            <a:off x="832100" y="1684729"/>
            <a:ext cx="2953909" cy="1103730"/>
          </a:xfrm>
          <a:prstGeom prst="rect">
            <a:avLst/>
          </a:prstGeom>
          <a:effectLst>
            <a:outerShdw blurRad="53975" dist="12700" dir="5400000" algn="t" rotWithShape="0">
              <a:prstClr val="black">
                <a:alpha val="40000"/>
              </a:prstClr>
            </a:outerShdw>
          </a:effectLst>
        </p:spPr>
        <p:txBody>
          <a:bodyPr vert="horz" lIns="0" tIns="0" rIns="0" bIns="0" rtlCol="0" anchor="t" anchorCtr="0">
            <a:normAutofit/>
          </a:bodyPr>
          <a:lstStyle>
            <a:lvl1pPr algn="ctr" defTabSz="457200" rtl="0" eaLnBrk="1" latinLnBrk="0" hangingPunct="1">
              <a:spcBef>
                <a:spcPct val="0"/>
              </a:spcBef>
              <a:buNone/>
              <a:defRPr sz="4400" kern="1200">
                <a:solidFill>
                  <a:schemeClr val="bg2">
                    <a:lumMod val="20000"/>
                    <a:lumOff val="80000"/>
                  </a:schemeClr>
                </a:solidFill>
                <a:latin typeface="+mj-lt"/>
                <a:ea typeface="+mj-ea"/>
                <a:cs typeface="+mj-cs"/>
              </a:defRPr>
            </a:lvl1pPr>
          </a:lstStyle>
          <a:p>
            <a:pPr algn="l"/>
            <a:r>
              <a:rPr lang="en-US" sz="1300" b="1" baseline="0" dirty="0">
                <a:latin typeface="Arial"/>
                <a:cs typeface="Arial"/>
              </a:rPr>
              <a:t>Rochester Institute of Technology</a:t>
            </a:r>
          </a:p>
          <a:p>
            <a:pPr algn="l"/>
            <a:endParaRPr lang="en-US" sz="1300" b="1" baseline="0" dirty="0">
              <a:latin typeface="Arial"/>
              <a:cs typeface="Arial"/>
            </a:endParaRPr>
          </a:p>
          <a:p>
            <a:pPr algn="l"/>
            <a:r>
              <a:rPr lang="en-US" sz="1300" b="1" baseline="0" dirty="0">
                <a:latin typeface="Arial"/>
                <a:cs typeface="Arial"/>
              </a:rPr>
              <a:t>The B. Thomas Golisano College of Computing and Information Sciences</a:t>
            </a:r>
          </a:p>
          <a:p>
            <a:pPr algn="l"/>
            <a:endParaRPr lang="en-US" sz="1300" b="1" dirty="0">
              <a:latin typeface="Arial"/>
              <a:cs typeface="Arial"/>
            </a:endParaRPr>
          </a:p>
        </p:txBody>
      </p:sp>
    </p:spTree>
    <p:extLst>
      <p:ext uri="{BB962C8B-B14F-4D97-AF65-F5344CB8AC3E}">
        <p14:creationId xmlns:p14="http://schemas.microsoft.com/office/powerpoint/2010/main" val="72805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9971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04562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37561"/>
            <a:ext cx="7772400" cy="1362075"/>
          </a:xfrm>
        </p:spPr>
        <p:txBody>
          <a:bodyPr anchor="b">
            <a:noAutofit/>
          </a:bodyPr>
          <a:lstStyle>
            <a:lvl1pPr algn="l">
              <a:defRPr sz="4800" b="1" cap="all"/>
            </a:lvl1pPr>
          </a:lstStyle>
          <a:p>
            <a:r>
              <a:rPr lang="en-US" dirty="0"/>
              <a:t>Click to edit Master title style</a:t>
            </a:r>
          </a:p>
        </p:txBody>
      </p:sp>
      <p:sp>
        <p:nvSpPr>
          <p:cNvPr id="3" name="Text Placeholder 2"/>
          <p:cNvSpPr>
            <a:spLocks noGrp="1"/>
          </p:cNvSpPr>
          <p:nvPr>
            <p:ph type="body" idx="1"/>
          </p:nvPr>
        </p:nvSpPr>
        <p:spPr>
          <a:xfrm>
            <a:off x="722313" y="4899636"/>
            <a:ext cx="7772400" cy="1500187"/>
          </a:xfrm>
        </p:spPr>
        <p:txBody>
          <a:bodyPr anchor="t">
            <a:normAutofit/>
          </a:bodyPr>
          <a:lstStyle>
            <a:lvl1pPr marL="0" indent="0">
              <a:buNone/>
              <a:defRPr sz="28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375892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24558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430482"/>
            <a:ext cx="4040188"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8147"/>
            <a:ext cx="4040188"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5430482"/>
            <a:ext cx="4041775"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8147"/>
            <a:ext cx="4041775"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
        <p:nvSpPr>
          <p:cNvPr id="13" name="Title 1"/>
          <p:cNvSpPr>
            <a:spLocks noGrp="1"/>
          </p:cNvSpPr>
          <p:nvPr>
            <p:ph type="title"/>
          </p:nvPr>
        </p:nvSpPr>
        <p:spPr>
          <a:xfrm>
            <a:off x="457200" y="671538"/>
            <a:ext cx="8229600" cy="1143000"/>
          </a:xfrm>
        </p:spPr>
        <p:txBody>
          <a:bodyPr/>
          <a:lstStyle/>
          <a:p>
            <a:r>
              <a:rPr lang="en-US"/>
              <a:t>Click to edit Master title style</a:t>
            </a:r>
          </a:p>
        </p:txBody>
      </p:sp>
    </p:spTree>
    <p:extLst>
      <p:ext uri="{BB962C8B-B14F-4D97-AF65-F5344CB8AC3E}">
        <p14:creationId xmlns:p14="http://schemas.microsoft.com/office/powerpoint/2010/main" val="19783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35523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42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644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5100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2220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5613" y="3922713"/>
            <a:ext cx="4037012"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8"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AFB0FBCC-5302-4A45-9950-0C8EF7AC81FC}" type="slidenum">
              <a:rPr lang="en-US"/>
              <a:pPr/>
              <a:t>‹#›</a:t>
            </a:fld>
            <a:endParaRPr lang="en-US"/>
          </a:p>
        </p:txBody>
      </p:sp>
    </p:spTree>
    <p:extLst>
      <p:ext uri="{BB962C8B-B14F-4D97-AF65-F5344CB8AC3E}">
        <p14:creationId xmlns:p14="http://schemas.microsoft.com/office/powerpoint/2010/main" val="223954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5613" y="3922713"/>
            <a:ext cx="4037012"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1C6952B4-1925-4C13-A225-23ACC84DAB50}" type="slidenum">
              <a:rPr lang="en-US"/>
              <a:pPr/>
              <a:t>‹#›</a:t>
            </a:fld>
            <a:endParaRPr lang="en-US"/>
          </a:p>
        </p:txBody>
      </p:sp>
    </p:spTree>
    <p:extLst>
      <p:ext uri="{BB962C8B-B14F-4D97-AF65-F5344CB8AC3E}">
        <p14:creationId xmlns:p14="http://schemas.microsoft.com/office/powerpoint/2010/main" val="177342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570" y="680132"/>
            <a:ext cx="8335334" cy="12242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89570" y="2221765"/>
            <a:ext cx="8335334" cy="43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35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60" r:id="rId8"/>
    <p:sldLayoutId id="2147483661" r:id="rId9"/>
  </p:sldLayoutIdLst>
  <p:hf sldNum="0" hdr="0" ft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ts val="1368"/>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webaim.org/techniques/formvalidation/" TargetMode="External"/><Relationship Id="rId2" Type="http://schemas.openxmlformats.org/officeDocument/2006/relationships/hyperlink" Target="http://www.webaim.org/techniques/for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webaim.org/techniques/capti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ebaim.org/techniques/word/" TargetMode="External"/><Relationship Id="rId2" Type="http://schemas.openxmlformats.org/officeDocument/2006/relationships/hyperlink" Target="http://www.webaim.org/techniques/acrobat/" TargetMode="External"/><Relationship Id="rId1" Type="http://schemas.openxmlformats.org/officeDocument/2006/relationships/slideLayout" Target="../slideLayouts/slideLayout2.xml"/><Relationship Id="rId5" Type="http://schemas.openxmlformats.org/officeDocument/2006/relationships/hyperlink" Target="http://www.webaim.org/techniques/flash" TargetMode="External"/><Relationship Id="rId4" Type="http://schemas.openxmlformats.org/officeDocument/2006/relationships/hyperlink" Target="http://www.webaim.org/techniques/powerpoi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3.org/2003/12/semantic-extractor.html" TargetMode="External"/><Relationship Id="rId2" Type="http://schemas.openxmlformats.org/officeDocument/2006/relationships/hyperlink" Target="http://validator.w3.org/detailed.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webaim.org/techniques/skipna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webaim.org/articles/visual/colorblind.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www.webaim.org/techniques/writ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ebaim.org/articles/pour/operable.php" TargetMode="External"/><Relationship Id="rId2" Type="http://schemas.openxmlformats.org/officeDocument/2006/relationships/hyperlink" Target="http://www.webaim.org/articles/pour/perceivable.php" TargetMode="External"/><Relationship Id="rId1" Type="http://schemas.openxmlformats.org/officeDocument/2006/relationships/slideLayout" Target="../slideLayouts/slideLayout2.xml"/><Relationship Id="rId5" Type="http://schemas.openxmlformats.org/officeDocument/2006/relationships/hyperlink" Target="http://www.webaim.org/articles/pour/robust.php" TargetMode="External"/><Relationship Id="rId4" Type="http://schemas.openxmlformats.org/officeDocument/2006/relationships/hyperlink" Target="http://www.webaim.org/articles/pour/understandable.php"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wave.webaim.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youtube.com/watch?v=kTvHIDKLFqc"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vischeck.com/" TargetMode="External"/><Relationship Id="rId2" Type="http://schemas.openxmlformats.org/officeDocument/2006/relationships/hyperlink" Target="http://trace.wisc.edu/peat/" TargetMode="External"/><Relationship Id="rId1" Type="http://schemas.openxmlformats.org/officeDocument/2006/relationships/slideLayout" Target="../slideLayouts/slideLayout2.xml"/><Relationship Id="rId4" Type="http://schemas.openxmlformats.org/officeDocument/2006/relationships/hyperlink" Target="http://www.freedomscientific.com/Downloads/JAWS"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www.webaim.org/techniques/templates/" TargetMode="External"/><Relationship Id="rId3" Type="http://schemas.openxmlformats.org/officeDocument/2006/relationships/hyperlink" Target="http://www.webaim.org/techniques/css/invisiblecontent" TargetMode="External"/><Relationship Id="rId7" Type="http://schemas.openxmlformats.org/officeDocument/2006/relationships/hyperlink" Target="http://www.webaim.org/techniques/frames/" TargetMode="External"/><Relationship Id="rId2" Type="http://schemas.openxmlformats.org/officeDocument/2006/relationships/hyperlink" Target="http://www.webaim.org/techniques/css/" TargetMode="External"/><Relationship Id="rId1" Type="http://schemas.openxmlformats.org/officeDocument/2006/relationships/slideLayout" Target="../slideLayouts/slideLayout2.xml"/><Relationship Id="rId6" Type="http://schemas.openxmlformats.org/officeDocument/2006/relationships/hyperlink" Target="http://www.webaim.org/techniques/tables/" TargetMode="External"/><Relationship Id="rId5" Type="http://schemas.openxmlformats.org/officeDocument/2006/relationships/hyperlink" Target="http://www.webaim.org/techniques/textlayout/" TargetMode="External"/><Relationship Id="rId10" Type="http://schemas.openxmlformats.org/officeDocument/2006/relationships/hyperlink" Target="http://www.webaim.org/techniques/screenreader/" TargetMode="External"/><Relationship Id="rId4" Type="http://schemas.openxmlformats.org/officeDocument/2006/relationships/hyperlink" Target="http://www.webaim.org/techniques/fonts/" TargetMode="External"/><Relationship Id="rId9" Type="http://schemas.openxmlformats.org/officeDocument/2006/relationships/hyperlink" Target="http://www.webaim.org/techniques/hypertext/"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washington.edu/doit/resources-accessible-web-design" TargetMode="External"/><Relationship Id="rId2" Type="http://schemas.openxmlformats.org/officeDocument/2006/relationships/hyperlink" Target="https://youtu.be/gtuna2AWvqk" TargetMode="External"/><Relationship Id="rId1" Type="http://schemas.openxmlformats.org/officeDocument/2006/relationships/slideLayout" Target="../slideLayouts/slideLayout2.xml"/><Relationship Id="rId6" Type="http://schemas.openxmlformats.org/officeDocument/2006/relationships/hyperlink" Target="http://www.w3.org/standards/webdesign/accessibility%23examples" TargetMode="External"/><Relationship Id="rId5" Type="http://schemas.openxmlformats.org/officeDocument/2006/relationships/hyperlink" Target="http://www.washington.edu/doit/videos/index.php?vid=35" TargetMode="External"/><Relationship Id="rId4" Type="http://schemas.openxmlformats.org/officeDocument/2006/relationships/hyperlink" Target="http://www.washington.edu/doit/accesswe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ctrTitle"/>
          </p:nvPr>
        </p:nvSpPr>
        <p:spPr>
          <a:xfrm>
            <a:off x="0" y="2779283"/>
            <a:ext cx="3756813" cy="1664907"/>
          </a:xfrm>
        </p:spPr>
        <p:txBody>
          <a:bodyPr>
            <a:normAutofit/>
          </a:bodyPr>
          <a:lstStyle/>
          <a:p>
            <a:pPr eaLnBrk="1" hangingPunct="1"/>
            <a:r>
              <a:rPr lang="en-US" sz="2400" dirty="0">
                <a:latin typeface="Arial" charset="0"/>
              </a:rPr>
              <a:t>Web Accessibility</a:t>
            </a:r>
          </a:p>
        </p:txBody>
      </p:sp>
      <p:sp>
        <p:nvSpPr>
          <p:cNvPr id="67586" name="Subtitle 4"/>
          <p:cNvSpPr>
            <a:spLocks noGrp="1"/>
          </p:cNvSpPr>
          <p:nvPr>
            <p:ph type="subTitle" idx="1"/>
          </p:nvPr>
        </p:nvSpPr>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99948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sz="4000" dirty="0">
                <a:latin typeface="Arial" charset="0"/>
                <a:cs typeface="Arial" charset="0"/>
              </a:rPr>
              <a:t>Accessible Web Design Approaches – Table Headings</a:t>
            </a:r>
          </a:p>
        </p:txBody>
      </p:sp>
      <p:sp>
        <p:nvSpPr>
          <p:cNvPr id="47107"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2134021" name="Rectangle 5" descr="A box highlighting Table Headings">
            <a:extLst>
              <a:ext uri="{C183D7F6-B498-43B3-948B-1728B52AA6E4}">
                <adec:decorative xmlns:adec="http://schemas.microsoft.com/office/drawing/2017/decorative" val="0"/>
              </a:ext>
            </a:extLst>
          </p:cNvPr>
          <p:cNvSpPr>
            <a:spLocks noChangeArrowheads="1"/>
          </p:cNvSpPr>
          <p:nvPr/>
        </p:nvSpPr>
        <p:spPr bwMode="auto">
          <a:xfrm>
            <a:off x="304800" y="2487630"/>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
        <p:nvSpPr>
          <p:cNvPr id="47108"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1073166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4021"/>
                                        </p:tgtEl>
                                        <p:attrNameLst>
                                          <p:attrName>style.visibility</p:attrName>
                                        </p:attrNameLst>
                                      </p:cBhvr>
                                      <p:to>
                                        <p:strVal val="visible"/>
                                      </p:to>
                                    </p:set>
                                    <p:animEffect transition="in" filter="fade">
                                      <p:cBhvr>
                                        <p:cTn id="7" dur="1000"/>
                                        <p:tgtEl>
                                          <p:spTgt spid="213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40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dirty="0">
                <a:latin typeface="Arial" charset="0"/>
              </a:rPr>
              <a:t>Headings for Tables</a:t>
            </a:r>
          </a:p>
        </p:txBody>
      </p:sp>
      <p:sp>
        <p:nvSpPr>
          <p:cNvPr id="48130" name="Rectangle 3"/>
          <p:cNvSpPr>
            <a:spLocks noGrp="1" noChangeArrowheads="1"/>
          </p:cNvSpPr>
          <p:nvPr>
            <p:ph type="body" idx="1"/>
          </p:nvPr>
        </p:nvSpPr>
        <p:spPr>
          <a:xfrm>
            <a:off x="304800" y="1676400"/>
            <a:ext cx="8534400" cy="4953000"/>
          </a:xfrm>
        </p:spPr>
        <p:txBody>
          <a:bodyPr>
            <a:normAutofit lnSpcReduction="10000"/>
          </a:bodyPr>
          <a:lstStyle/>
          <a:p>
            <a:pPr eaLnBrk="1" hangingPunct="1"/>
            <a:r>
              <a:rPr lang="en-US" sz="2800" dirty="0">
                <a:latin typeface="Arial" charset="0"/>
              </a:rPr>
              <a:t>Reading aloud left-to-right top-to-bottom, data tables can be confusing.  </a:t>
            </a:r>
          </a:p>
          <a:p>
            <a:pPr eaLnBrk="1" hangingPunct="1"/>
            <a:r>
              <a:rPr lang="en-US" sz="2800" dirty="0">
                <a:latin typeface="Arial" charset="0"/>
              </a:rPr>
              <a:t>If 20 columns and 20 rows, how are you supposed to remember the order of all the columns?</a:t>
            </a:r>
          </a:p>
          <a:p>
            <a:pPr eaLnBrk="1" hangingPunct="1"/>
            <a:r>
              <a:rPr lang="en-US" sz="2800" dirty="0">
                <a:latin typeface="Arial" charset="0"/>
              </a:rPr>
              <a:t>Good webpages label the top cell in each column (and/or left cell per row) as a "Table Header" cell.</a:t>
            </a:r>
          </a:p>
          <a:p>
            <a:pPr lvl="1" eaLnBrk="1" hangingPunct="1"/>
            <a:r>
              <a:rPr lang="en-US" sz="2400" dirty="0">
                <a:latin typeface="Arial" charset="0"/>
              </a:rPr>
              <a:t>In the HTML, this looks like a &lt;</a:t>
            </a:r>
            <a:r>
              <a:rPr lang="en-US" sz="2400" dirty="0" err="1">
                <a:latin typeface="Arial" charset="0"/>
              </a:rPr>
              <a:t>th</a:t>
            </a:r>
            <a:r>
              <a:rPr lang="en-US" sz="2400" dirty="0">
                <a:latin typeface="Arial" charset="0"/>
              </a:rPr>
              <a:t>&gt; (table header cell) instead of a &lt;td&gt; (table data cell). Some people forget.</a:t>
            </a:r>
          </a:p>
          <a:p>
            <a:pPr lvl="1" eaLnBrk="1" hangingPunct="1"/>
            <a:r>
              <a:rPr lang="en-US" sz="2400" dirty="0">
                <a:latin typeface="Arial" charset="0"/>
                <a:ea typeface="Arial" charset="0"/>
                <a:cs typeface="Arial" charset="0"/>
              </a:rPr>
              <a:t>If you do this, the screen reader users can better navigate the data table; they can press a button to ask the screen reader to remind them of the heading for the row and column of the cell that is being read.</a:t>
            </a:r>
          </a:p>
        </p:txBody>
      </p:sp>
    </p:spTree>
    <p:extLst>
      <p:ext uri="{BB962C8B-B14F-4D97-AF65-F5344CB8AC3E}">
        <p14:creationId xmlns:p14="http://schemas.microsoft.com/office/powerpoint/2010/main" val="179412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sz="4000" dirty="0">
                <a:latin typeface="Arial" charset="0"/>
                <a:cs typeface="Arial" charset="0"/>
              </a:rPr>
              <a:t>Accessible Web Design Approaches - Forms</a:t>
            </a:r>
          </a:p>
        </p:txBody>
      </p:sp>
      <p:sp>
        <p:nvSpPr>
          <p:cNvPr id="49155" name="Rectangle 3"/>
          <p:cNvSpPr>
            <a:spLocks noGrp="1" noChangeArrowheads="1"/>
          </p:cNvSpPr>
          <p:nvPr>
            <p:ph type="body" sz="half" idx="1"/>
          </p:nvPr>
        </p:nvSpPr>
        <p:spPr/>
        <p:txBody>
          <a:bodyPr>
            <a:normAutofit fontScale="92500" lnSpcReduction="10000"/>
          </a:bodyPr>
          <a:lstStyle/>
          <a:p>
            <a:pPr eaLnBrk="1" hangingPunct="1"/>
            <a:r>
              <a:rPr lang="en-US" dirty="0">
                <a:latin typeface="Arial" charset="0"/>
                <a:cs typeface="Arial" charset="0"/>
              </a:rPr>
              <a:t>Alternate Text</a:t>
            </a:r>
          </a:p>
          <a:p>
            <a:pPr eaLnBrk="1" hangingPunct="1"/>
            <a:r>
              <a:rPr lang="en-US" dirty="0">
                <a:latin typeface="Arial" charset="0"/>
                <a:cs typeface="Arial" charset="0"/>
              </a:rPr>
              <a:t>Table Headings</a:t>
            </a:r>
          </a:p>
          <a:p>
            <a:pPr eaLnBrk="1" hangingPunct="1"/>
            <a:r>
              <a:rPr lang="en-US" dirty="0">
                <a:latin typeface="Arial" charset="0"/>
                <a:cs typeface="Arial" charset="0"/>
              </a:rPr>
              <a:t>Forms</a:t>
            </a:r>
          </a:p>
          <a:p>
            <a:pPr eaLnBrk="1" hangingPunct="1"/>
            <a:r>
              <a:rPr lang="en-US" dirty="0">
                <a:latin typeface="Arial" charset="0"/>
                <a:cs typeface="Arial" charset="0"/>
              </a:rPr>
              <a:t>Meaningful Link Text</a:t>
            </a:r>
          </a:p>
          <a:p>
            <a:pPr eaLnBrk="1" hangingPunct="1"/>
            <a:r>
              <a:rPr lang="en-US" dirty="0">
                <a:latin typeface="Arial" charset="0"/>
                <a:cs typeface="Arial" charset="0"/>
              </a:rPr>
              <a:t>Captions and Transcripts</a:t>
            </a:r>
          </a:p>
          <a:p>
            <a:pPr eaLnBrk="1" hangingPunct="1"/>
            <a:r>
              <a:rPr lang="en-US" dirty="0">
                <a:latin typeface="Arial" charset="0"/>
                <a:cs typeface="Arial" charset="0"/>
              </a:rPr>
              <a:t>Other File Formats</a:t>
            </a:r>
          </a:p>
          <a:p>
            <a:pPr eaLnBrk="1" hangingPunct="1"/>
            <a:r>
              <a:rPr lang="en-US" dirty="0">
                <a:latin typeface="Arial" charset="0"/>
                <a:cs typeface="Arial" charset="0"/>
              </a:rPr>
              <a:t>Using Headings for Semantic Structure</a:t>
            </a:r>
          </a:p>
          <a:p>
            <a:pPr eaLnBrk="1" hangingPunct="1"/>
            <a:endParaRPr lang="en-US" dirty="0">
              <a:latin typeface="Arial" charset="0"/>
              <a:cs typeface="Arial" charset="0"/>
            </a:endParaRPr>
          </a:p>
        </p:txBody>
      </p:sp>
      <p:sp>
        <p:nvSpPr>
          <p:cNvPr id="2135045" name="Rectangle 5" descr="A box highlighting Forms">
            <a:extLst>
              <a:ext uri="{C183D7F6-B498-43B3-948B-1728B52AA6E4}">
                <adec:decorative xmlns:adec="http://schemas.microsoft.com/office/drawing/2017/decorative" val="0"/>
              </a:ext>
            </a:extLst>
          </p:cNvPr>
          <p:cNvSpPr>
            <a:spLocks noChangeArrowheads="1"/>
          </p:cNvSpPr>
          <p:nvPr/>
        </p:nvSpPr>
        <p:spPr bwMode="auto">
          <a:xfrm>
            <a:off x="304800" y="2994570"/>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
        <p:nvSpPr>
          <p:cNvPr id="49156"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2762275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5045"/>
                                        </p:tgtEl>
                                        <p:attrNameLst>
                                          <p:attrName>style.visibility</p:attrName>
                                        </p:attrNameLst>
                                      </p:cBhvr>
                                      <p:to>
                                        <p:strVal val="visible"/>
                                      </p:to>
                                    </p:set>
                                    <p:animEffect transition="in" filter="fade">
                                      <p:cBhvr>
                                        <p:cTn id="7" dur="1000"/>
                                        <p:tgtEl>
                                          <p:spTgt spid="213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0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cs typeface="Arial" charset="0"/>
              </a:rPr>
              <a:t>Forms</a:t>
            </a:r>
          </a:p>
        </p:txBody>
      </p:sp>
      <p:sp>
        <p:nvSpPr>
          <p:cNvPr id="50179" name="Rectangle 3"/>
          <p:cNvSpPr>
            <a:spLocks noGrp="1" noChangeArrowheads="1"/>
          </p:cNvSpPr>
          <p:nvPr>
            <p:ph type="body" idx="1"/>
          </p:nvPr>
        </p:nvSpPr>
        <p:spPr/>
        <p:txBody>
          <a:bodyPr>
            <a:normAutofit fontScale="92500" lnSpcReduction="10000"/>
          </a:bodyPr>
          <a:lstStyle/>
          <a:p>
            <a:pPr eaLnBrk="1" hangingPunct="1"/>
            <a:r>
              <a:rPr lang="en-US" sz="2800">
                <a:latin typeface="Arial" charset="0"/>
                <a:cs typeface="Arial" charset="0"/>
              </a:rPr>
              <a:t>Ensure users can complete and submit all forms.</a:t>
            </a:r>
          </a:p>
          <a:p>
            <a:pPr eaLnBrk="1" hangingPunct="1"/>
            <a:r>
              <a:rPr lang="en-US" sz="2800">
                <a:latin typeface="Arial" charset="0"/>
                <a:cs typeface="Arial" charset="0"/>
              </a:rPr>
              <a:t>Ensure that every form element (text field, checkbox, dropdown list, etc.) has a label and make sure that label is associated to the correct form element using the &lt;label&gt; tag. </a:t>
            </a:r>
          </a:p>
          <a:p>
            <a:pPr eaLnBrk="1" hangingPunct="1"/>
            <a:r>
              <a:rPr lang="en-US" sz="2800">
                <a:latin typeface="Arial" charset="0"/>
                <a:cs typeface="Arial" charset="0"/>
              </a:rPr>
              <a:t>Also make sure the user can submit the form and recover from any errors, such as the failure to fill in all required fields. </a:t>
            </a:r>
          </a:p>
          <a:p>
            <a:pPr eaLnBrk="1" hangingPunct="1"/>
            <a:r>
              <a:rPr lang="en-US" sz="2800">
                <a:latin typeface="Arial" charset="0"/>
                <a:cs typeface="Arial" charset="0"/>
                <a:hlinkClick r:id="rId2"/>
              </a:rPr>
              <a:t>http://www.webaim.org/techniques/forms</a:t>
            </a:r>
            <a:r>
              <a:rPr lang="en-US" sz="2800">
                <a:latin typeface="Arial" charset="0"/>
                <a:cs typeface="Arial" charset="0"/>
              </a:rPr>
              <a:t> </a:t>
            </a:r>
          </a:p>
          <a:p>
            <a:pPr eaLnBrk="1" hangingPunct="1"/>
            <a:r>
              <a:rPr lang="en-US" sz="2800">
                <a:latin typeface="Arial" charset="0"/>
                <a:cs typeface="Arial" charset="0"/>
                <a:hlinkClick r:id="rId3"/>
              </a:rPr>
              <a:t>http://www.webaim.org/techniques/formvalidation/</a:t>
            </a:r>
            <a:r>
              <a:rPr lang="en-US" sz="2800">
                <a:latin typeface="Arial" charset="0"/>
                <a:cs typeface="Arial" charset="0"/>
              </a:rPr>
              <a:t> </a:t>
            </a:r>
          </a:p>
        </p:txBody>
      </p:sp>
    </p:spTree>
    <p:extLst>
      <p:ext uri="{BB962C8B-B14F-4D97-AF65-F5344CB8AC3E}">
        <p14:creationId xmlns:p14="http://schemas.microsoft.com/office/powerpoint/2010/main" val="154553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Meaningful Link Text</a:t>
            </a:r>
          </a:p>
        </p:txBody>
      </p:sp>
      <p:sp>
        <p:nvSpPr>
          <p:cNvPr id="51203" name="Rectangle 3"/>
          <p:cNvSpPr>
            <a:spLocks noGrp="1" noChangeArrowheads="1"/>
          </p:cNvSpPr>
          <p:nvPr>
            <p:ph type="body" sz="half" idx="1"/>
          </p:nvPr>
        </p:nvSpPr>
        <p:spPr/>
        <p:txBody>
          <a:bodyPr>
            <a:normAutofit fontScale="92500" lnSpcReduction="10000"/>
          </a:bodyPr>
          <a:lstStyle/>
          <a:p>
            <a:pPr eaLnBrk="1" hangingPunct="1"/>
            <a:r>
              <a:rPr lang="en-US" dirty="0">
                <a:latin typeface="Arial" charset="0"/>
                <a:cs typeface="Arial" charset="0"/>
              </a:rPr>
              <a:t>Alternate Text</a:t>
            </a:r>
          </a:p>
          <a:p>
            <a:pPr eaLnBrk="1" hangingPunct="1"/>
            <a:r>
              <a:rPr lang="en-US" dirty="0">
                <a:latin typeface="Arial" charset="0"/>
                <a:cs typeface="Arial" charset="0"/>
              </a:rPr>
              <a:t>Table Headings</a:t>
            </a:r>
          </a:p>
          <a:p>
            <a:pPr eaLnBrk="1" hangingPunct="1"/>
            <a:r>
              <a:rPr lang="en-US" dirty="0">
                <a:latin typeface="Arial" charset="0"/>
                <a:cs typeface="Arial" charset="0"/>
              </a:rPr>
              <a:t>Forms</a:t>
            </a:r>
          </a:p>
          <a:p>
            <a:pPr eaLnBrk="1" hangingPunct="1"/>
            <a:r>
              <a:rPr lang="en-US" dirty="0">
                <a:latin typeface="Arial" charset="0"/>
                <a:cs typeface="Arial" charset="0"/>
              </a:rPr>
              <a:t>Meaningful Link Text</a:t>
            </a:r>
          </a:p>
          <a:p>
            <a:pPr eaLnBrk="1" hangingPunct="1"/>
            <a:r>
              <a:rPr lang="en-US" dirty="0">
                <a:latin typeface="Arial" charset="0"/>
                <a:cs typeface="Arial" charset="0"/>
              </a:rPr>
              <a:t>Captions and Transcripts</a:t>
            </a:r>
          </a:p>
          <a:p>
            <a:pPr eaLnBrk="1" hangingPunct="1"/>
            <a:r>
              <a:rPr lang="en-US" dirty="0">
                <a:latin typeface="Arial" charset="0"/>
                <a:cs typeface="Arial" charset="0"/>
              </a:rPr>
              <a:t>Other File Formats</a:t>
            </a:r>
          </a:p>
          <a:p>
            <a:pPr eaLnBrk="1" hangingPunct="1"/>
            <a:r>
              <a:rPr lang="en-US" dirty="0">
                <a:latin typeface="Arial" charset="0"/>
                <a:cs typeface="Arial" charset="0"/>
              </a:rPr>
              <a:t>Using Headings for Semantic Structure</a:t>
            </a:r>
          </a:p>
          <a:p>
            <a:pPr eaLnBrk="1" hangingPunct="1"/>
            <a:endParaRPr lang="en-US" dirty="0">
              <a:latin typeface="Arial" charset="0"/>
              <a:cs typeface="Arial" charset="0"/>
            </a:endParaRPr>
          </a:p>
        </p:txBody>
      </p:sp>
      <p:sp>
        <p:nvSpPr>
          <p:cNvPr id="2136069" name="Rectangle 5" descr="A box highlighting meaningful link text">
            <a:extLst>
              <a:ext uri="{C183D7F6-B498-43B3-948B-1728B52AA6E4}">
                <adec:decorative xmlns:adec="http://schemas.microsoft.com/office/drawing/2017/decorative" val="0"/>
              </a:ext>
            </a:extLst>
          </p:cNvPr>
          <p:cNvSpPr>
            <a:spLocks noChangeArrowheads="1"/>
          </p:cNvSpPr>
          <p:nvPr/>
        </p:nvSpPr>
        <p:spPr bwMode="auto">
          <a:xfrm>
            <a:off x="304800" y="3514740"/>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
        <p:nvSpPr>
          <p:cNvPr id="51204"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16603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6069"/>
                                        </p:tgtEl>
                                        <p:attrNameLst>
                                          <p:attrName>style.visibility</p:attrName>
                                        </p:attrNameLst>
                                      </p:cBhvr>
                                      <p:to>
                                        <p:strVal val="visible"/>
                                      </p:to>
                                    </p:set>
                                    <p:animEffect transition="in" filter="fade">
                                      <p:cBhvr>
                                        <p:cTn id="7" dur="1000"/>
                                        <p:tgtEl>
                                          <p:spTgt spid="213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0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Arial" charset="0"/>
              </a:rPr>
              <a:t>Meaningful Link Text</a:t>
            </a:r>
          </a:p>
        </p:txBody>
      </p:sp>
      <p:sp>
        <p:nvSpPr>
          <p:cNvPr id="52226" name="Rectangle 3"/>
          <p:cNvSpPr>
            <a:spLocks noGrp="1" noChangeArrowheads="1"/>
          </p:cNvSpPr>
          <p:nvPr>
            <p:ph type="body" idx="1"/>
          </p:nvPr>
        </p:nvSpPr>
        <p:spPr/>
        <p:txBody>
          <a:bodyPr>
            <a:normAutofit lnSpcReduction="10000"/>
          </a:bodyPr>
          <a:lstStyle/>
          <a:p>
            <a:pPr eaLnBrk="1" hangingPunct="1"/>
            <a:r>
              <a:rPr lang="en-US" dirty="0">
                <a:latin typeface="Arial" charset="0"/>
              </a:rPr>
              <a:t>Screen reader users skim a page to get a sense of its structure by jumping from link to link.</a:t>
            </a:r>
          </a:p>
          <a:p>
            <a:pPr lvl="1" eaLnBrk="1" hangingPunct="1"/>
            <a:r>
              <a:rPr lang="en-US" dirty="0">
                <a:latin typeface="Arial" charset="0"/>
              </a:rPr>
              <a:t>There's a keyboard button for this, TAB.</a:t>
            </a:r>
          </a:p>
          <a:p>
            <a:pPr lvl="1" eaLnBrk="1" hangingPunct="1"/>
            <a:r>
              <a:rPr lang="en-US" dirty="0">
                <a:latin typeface="Arial" charset="0"/>
              </a:rPr>
              <a:t>Every link should make sense if the underlined link text is read by itself. </a:t>
            </a:r>
          </a:p>
          <a:p>
            <a:pPr lvl="1" eaLnBrk="1" hangingPunct="1"/>
            <a:r>
              <a:rPr lang="en-US" dirty="0">
                <a:latin typeface="Arial" charset="0"/>
              </a:rPr>
              <a:t>Certain phrases like "click here" and "more" must be avoided.  Or that will be all that the screen reader user will hear when "tabbing" through the webpage.</a:t>
            </a:r>
          </a:p>
        </p:txBody>
      </p:sp>
    </p:spTree>
    <p:extLst>
      <p:ext uri="{BB962C8B-B14F-4D97-AF65-F5344CB8AC3E}">
        <p14:creationId xmlns:p14="http://schemas.microsoft.com/office/powerpoint/2010/main" val="46360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-Captions and Transcripts</a:t>
            </a:r>
          </a:p>
        </p:txBody>
      </p:sp>
      <p:sp>
        <p:nvSpPr>
          <p:cNvPr id="53251" name="Rectangle 3"/>
          <p:cNvSpPr>
            <a:spLocks noGrp="1" noChangeArrowheads="1"/>
          </p:cNvSpPr>
          <p:nvPr>
            <p:ph type="body" sz="half" idx="1"/>
          </p:nvPr>
        </p:nvSpPr>
        <p:spPr/>
        <p:txBody>
          <a:bodyPr>
            <a:normAutofit fontScale="92500" lnSpcReduction="10000"/>
          </a:bodyPr>
          <a:lstStyle/>
          <a:p>
            <a:pPr eaLnBrk="1" hangingPunct="1"/>
            <a:r>
              <a:rPr lang="en-US" dirty="0">
                <a:latin typeface="Arial" charset="0"/>
                <a:cs typeface="Arial" charset="0"/>
              </a:rPr>
              <a:t>Alternate Text</a:t>
            </a:r>
          </a:p>
          <a:p>
            <a:pPr eaLnBrk="1" hangingPunct="1"/>
            <a:r>
              <a:rPr lang="en-US" dirty="0">
                <a:latin typeface="Arial" charset="0"/>
                <a:cs typeface="Arial" charset="0"/>
              </a:rPr>
              <a:t>Table Headings</a:t>
            </a:r>
          </a:p>
          <a:p>
            <a:pPr eaLnBrk="1" hangingPunct="1"/>
            <a:r>
              <a:rPr lang="en-US" dirty="0">
                <a:latin typeface="Arial" charset="0"/>
                <a:cs typeface="Arial" charset="0"/>
              </a:rPr>
              <a:t>Forms</a:t>
            </a:r>
          </a:p>
          <a:p>
            <a:pPr eaLnBrk="1" hangingPunct="1"/>
            <a:r>
              <a:rPr lang="en-US" dirty="0">
                <a:latin typeface="Arial" charset="0"/>
                <a:cs typeface="Arial" charset="0"/>
              </a:rPr>
              <a:t>Meaningful Link Text</a:t>
            </a:r>
          </a:p>
          <a:p>
            <a:pPr eaLnBrk="1" hangingPunct="1"/>
            <a:r>
              <a:rPr lang="en-US" dirty="0">
                <a:latin typeface="Arial" charset="0"/>
                <a:cs typeface="Arial" charset="0"/>
              </a:rPr>
              <a:t>Captions and Transcripts</a:t>
            </a:r>
          </a:p>
          <a:p>
            <a:pPr eaLnBrk="1" hangingPunct="1"/>
            <a:r>
              <a:rPr lang="en-US" dirty="0">
                <a:latin typeface="Arial" charset="0"/>
                <a:cs typeface="Arial" charset="0"/>
              </a:rPr>
              <a:t>Other File Formats</a:t>
            </a:r>
          </a:p>
          <a:p>
            <a:pPr eaLnBrk="1" hangingPunct="1"/>
            <a:r>
              <a:rPr lang="en-US" dirty="0">
                <a:latin typeface="Arial" charset="0"/>
                <a:cs typeface="Arial" charset="0"/>
              </a:rPr>
              <a:t>Using Headings for Semantic Structure</a:t>
            </a:r>
          </a:p>
          <a:p>
            <a:pPr eaLnBrk="1" hangingPunct="1"/>
            <a:endParaRPr lang="en-US" dirty="0">
              <a:latin typeface="Arial" charset="0"/>
              <a:cs typeface="Arial" charset="0"/>
            </a:endParaRPr>
          </a:p>
        </p:txBody>
      </p:sp>
      <p:sp>
        <p:nvSpPr>
          <p:cNvPr id="2137093" name="Rectangle 5" descr="A box highlighting captions and transcripts">
            <a:extLst>
              <a:ext uri="{C183D7F6-B498-43B3-948B-1728B52AA6E4}">
                <adec:decorative xmlns:adec="http://schemas.microsoft.com/office/drawing/2017/decorative" val="0"/>
              </a:ext>
            </a:extLst>
          </p:cNvPr>
          <p:cNvSpPr>
            <a:spLocks noChangeArrowheads="1"/>
          </p:cNvSpPr>
          <p:nvPr/>
        </p:nvSpPr>
        <p:spPr bwMode="auto">
          <a:xfrm>
            <a:off x="304800" y="4095770"/>
            <a:ext cx="4267200" cy="86995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
        <p:nvSpPr>
          <p:cNvPr id="53252"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107997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7093"/>
                                        </p:tgtEl>
                                        <p:attrNameLst>
                                          <p:attrName>style.visibility</p:attrName>
                                        </p:attrNameLst>
                                      </p:cBhvr>
                                      <p:to>
                                        <p:strVal val="visible"/>
                                      </p:to>
                                    </p:set>
                                    <p:animEffect transition="in" filter="fade">
                                      <p:cBhvr>
                                        <p:cTn id="7" dur="1000"/>
                                        <p:tgtEl>
                                          <p:spTgt spid="213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0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Captions for Deaf Users</a:t>
            </a:r>
          </a:p>
        </p:txBody>
      </p:sp>
      <p:sp>
        <p:nvSpPr>
          <p:cNvPr id="3" name="Content Placeholder 2"/>
          <p:cNvSpPr>
            <a:spLocks noGrp="1"/>
          </p:cNvSpPr>
          <p:nvPr>
            <p:ph idx="1"/>
          </p:nvPr>
        </p:nvSpPr>
        <p:spPr/>
        <p:txBody>
          <a:bodyPr>
            <a:normAutofit fontScale="92500" lnSpcReduction="10000"/>
          </a:bodyPr>
          <a:lstStyle/>
          <a:p>
            <a:r>
              <a:rPr lang="en-US" sz="2800" dirty="0"/>
              <a:t>Avoid websites with heavy sound/voice use.</a:t>
            </a:r>
          </a:p>
          <a:p>
            <a:pPr lvl="1"/>
            <a:r>
              <a:rPr lang="en-US" sz="2400" dirty="0"/>
              <a:t>Or it should be redundant with information presented visually through text, sign language, or pictures.</a:t>
            </a:r>
          </a:p>
          <a:p>
            <a:r>
              <a:rPr lang="en-US" sz="2800" dirty="0"/>
              <a:t>Deaf users rely on videos, animations, and audio on websites to be captioned.  (This helps others, too.)</a:t>
            </a:r>
          </a:p>
          <a:p>
            <a:pPr lvl="1"/>
            <a:r>
              <a:rPr lang="en-US" sz="2400" dirty="0"/>
              <a:t>Captions are more than just "subtitles" in a foreign language film.  They include: </a:t>
            </a:r>
            <a:r>
              <a:rPr lang="en-US" sz="2400" dirty="0">
                <a:latin typeface="Arial" charset="0"/>
                <a:ea typeface="Arial" charset="0"/>
                <a:cs typeface="Arial" charset="0"/>
              </a:rPr>
              <a:t>who is speaking, vocal emotion/stress, sound effects, background noises, key musical cues, and information about where to place the text boxes on the screen (near speaker, avoid stuff).</a:t>
            </a:r>
          </a:p>
          <a:p>
            <a:pPr lvl="1"/>
            <a:r>
              <a:rPr lang="en-US" sz="2400" dirty="0"/>
              <a:t>Professionally prepared for TV shows, sports events</a:t>
            </a:r>
          </a:p>
          <a:p>
            <a:pPr lvl="1"/>
            <a:r>
              <a:rPr lang="en-US" sz="2400" dirty="0"/>
              <a:t>Can be done "live" for events or in a classroom (CART).</a:t>
            </a:r>
          </a:p>
          <a:p>
            <a:pPr lvl="1"/>
            <a:endParaRPr lang="en-US" sz="2400" dirty="0"/>
          </a:p>
        </p:txBody>
      </p:sp>
      <p:sp>
        <p:nvSpPr>
          <p:cNvPr id="4" name="Rectangle 3"/>
          <p:cNvSpPr/>
          <p:nvPr/>
        </p:nvSpPr>
        <p:spPr>
          <a:xfrm>
            <a:off x="5255" y="6494799"/>
            <a:ext cx="6172200" cy="369332"/>
          </a:xfrm>
          <a:prstGeom prst="rect">
            <a:avLst/>
          </a:prstGeom>
        </p:spPr>
        <p:txBody>
          <a:bodyPr wrap="square">
            <a:spAutoFit/>
          </a:bodyPr>
          <a:lstStyle/>
          <a:p>
            <a:r>
              <a:rPr lang="en-US" dirty="0">
                <a:latin typeface="Arial" charset="0"/>
                <a:cs typeface="Arial" charset="0"/>
                <a:hlinkClick r:id="rId2"/>
              </a:rPr>
              <a:t>http://www.webaim.org/techniques/captions/</a:t>
            </a:r>
            <a:r>
              <a:rPr lang="en-US" dirty="0">
                <a:latin typeface="Arial" charset="0"/>
                <a:cs typeface="Arial" charset="0"/>
              </a:rPr>
              <a:t> </a:t>
            </a:r>
          </a:p>
        </p:txBody>
      </p:sp>
    </p:spTree>
    <p:extLst>
      <p:ext uri="{BB962C8B-B14F-4D97-AF65-F5344CB8AC3E}">
        <p14:creationId xmlns:p14="http://schemas.microsoft.com/office/powerpoint/2010/main" val="393088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Deafness and Literacy</a:t>
            </a:r>
          </a:p>
        </p:txBody>
      </p:sp>
      <p:sp>
        <p:nvSpPr>
          <p:cNvPr id="3" name="Content Placeholder 2"/>
          <p:cNvSpPr>
            <a:spLocks noGrp="1"/>
          </p:cNvSpPr>
          <p:nvPr>
            <p:ph idx="1"/>
          </p:nvPr>
        </p:nvSpPr>
        <p:spPr/>
        <p:txBody>
          <a:bodyPr>
            <a:normAutofit fontScale="92500" lnSpcReduction="10000"/>
          </a:bodyPr>
          <a:lstStyle/>
          <a:p>
            <a:r>
              <a:rPr lang="en-US" sz="2800" dirty="0"/>
              <a:t>Only half of deaf high school graduates (age 18+) can read English at a fourth-grade (age 10) level.</a:t>
            </a:r>
          </a:p>
          <a:p>
            <a:pPr lvl="1"/>
            <a:r>
              <a:rPr lang="en-US" sz="2400" dirty="0"/>
              <a:t>Various language development and educational reasons</a:t>
            </a:r>
          </a:p>
          <a:p>
            <a:pPr lvl="1"/>
            <a:r>
              <a:rPr lang="en-US" sz="2400" dirty="0"/>
              <a:t>American Sign Language ≠ Signs in English word order</a:t>
            </a:r>
          </a:p>
          <a:p>
            <a:pPr lvl="1"/>
            <a:r>
              <a:rPr lang="en-US" sz="2400" dirty="0"/>
              <a:t>Understanding complex concepts in English may be a challenge, especially spatial topics.</a:t>
            </a:r>
          </a:p>
          <a:p>
            <a:pPr lvl="1"/>
            <a:r>
              <a:rPr lang="en-US" sz="2400" dirty="0"/>
              <a:t>Videos or animations of ASL interpreting can be better than captions for complex or high-speed information.</a:t>
            </a:r>
          </a:p>
          <a:p>
            <a:r>
              <a:rPr lang="en-US" sz="2800" dirty="0"/>
              <a:t>Key idea: Just because there are letters displayed visually on a screen, this isn't a guarantee that the information is accessible for deaf website users.</a:t>
            </a:r>
          </a:p>
        </p:txBody>
      </p:sp>
    </p:spTree>
    <p:extLst>
      <p:ext uri="{BB962C8B-B14F-4D97-AF65-F5344CB8AC3E}">
        <p14:creationId xmlns:p14="http://schemas.microsoft.com/office/powerpoint/2010/main" val="161414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Other File Formats</a:t>
            </a:r>
          </a:p>
        </p:txBody>
      </p:sp>
      <p:sp>
        <p:nvSpPr>
          <p:cNvPr id="56323" name="Rectangle 3"/>
          <p:cNvSpPr>
            <a:spLocks noGrp="1" noChangeArrowheads="1"/>
          </p:cNvSpPr>
          <p:nvPr>
            <p:ph type="body" sz="half" idx="1"/>
          </p:nvPr>
        </p:nvSpPr>
        <p:spPr/>
        <p:txBody>
          <a:bodyPr>
            <a:normAutofit fontScale="92500" lnSpcReduction="10000"/>
          </a:bodyPr>
          <a:lstStyle/>
          <a:p>
            <a:pPr eaLnBrk="1" hangingPunct="1"/>
            <a:r>
              <a:rPr lang="en-US" dirty="0">
                <a:latin typeface="Arial" charset="0"/>
                <a:cs typeface="Arial" charset="0"/>
              </a:rPr>
              <a:t>Alternate Text</a:t>
            </a:r>
          </a:p>
          <a:p>
            <a:pPr eaLnBrk="1" hangingPunct="1"/>
            <a:r>
              <a:rPr lang="en-US" dirty="0">
                <a:latin typeface="Arial" charset="0"/>
                <a:cs typeface="Arial" charset="0"/>
              </a:rPr>
              <a:t>Table Headings</a:t>
            </a:r>
          </a:p>
          <a:p>
            <a:pPr eaLnBrk="1" hangingPunct="1"/>
            <a:r>
              <a:rPr lang="en-US" dirty="0">
                <a:latin typeface="Arial" charset="0"/>
                <a:cs typeface="Arial" charset="0"/>
              </a:rPr>
              <a:t>Forms</a:t>
            </a:r>
          </a:p>
          <a:p>
            <a:pPr eaLnBrk="1" hangingPunct="1"/>
            <a:r>
              <a:rPr lang="en-US" dirty="0">
                <a:latin typeface="Arial" charset="0"/>
                <a:cs typeface="Arial" charset="0"/>
              </a:rPr>
              <a:t>Meaningful Link Text</a:t>
            </a:r>
          </a:p>
          <a:p>
            <a:pPr eaLnBrk="1" hangingPunct="1"/>
            <a:r>
              <a:rPr lang="en-US" dirty="0">
                <a:latin typeface="Arial" charset="0"/>
                <a:cs typeface="Arial" charset="0"/>
              </a:rPr>
              <a:t>Captions and Transcripts</a:t>
            </a:r>
          </a:p>
          <a:p>
            <a:pPr eaLnBrk="1" hangingPunct="1"/>
            <a:r>
              <a:rPr lang="en-US" dirty="0">
                <a:latin typeface="Arial" charset="0"/>
                <a:cs typeface="Arial" charset="0"/>
              </a:rPr>
              <a:t>Other File Formats</a:t>
            </a:r>
          </a:p>
          <a:p>
            <a:pPr eaLnBrk="1" hangingPunct="1"/>
            <a:r>
              <a:rPr lang="en-US" dirty="0">
                <a:latin typeface="Arial" charset="0"/>
                <a:cs typeface="Arial" charset="0"/>
              </a:rPr>
              <a:t>Using Headings for Semantic Structure</a:t>
            </a:r>
          </a:p>
          <a:p>
            <a:pPr eaLnBrk="1" hangingPunct="1"/>
            <a:endParaRPr lang="en-US" dirty="0">
              <a:latin typeface="Arial" charset="0"/>
              <a:cs typeface="Arial" charset="0"/>
            </a:endParaRPr>
          </a:p>
        </p:txBody>
      </p:sp>
      <p:sp>
        <p:nvSpPr>
          <p:cNvPr id="2138117" name="Rectangle 5" descr="A box highlighting other file formats">
            <a:extLst>
              <a:ext uri="{C183D7F6-B498-43B3-948B-1728B52AA6E4}">
                <adec:decorative xmlns:adec="http://schemas.microsoft.com/office/drawing/2017/decorative" val="0"/>
              </a:ext>
            </a:extLst>
          </p:cNvPr>
          <p:cNvSpPr>
            <a:spLocks noChangeArrowheads="1"/>
          </p:cNvSpPr>
          <p:nvPr/>
        </p:nvSpPr>
        <p:spPr bwMode="auto">
          <a:xfrm>
            <a:off x="304800" y="4962540"/>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
        <p:nvSpPr>
          <p:cNvPr id="56324"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1053010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8117"/>
                                        </p:tgtEl>
                                        <p:attrNameLst>
                                          <p:attrName>style.visibility</p:attrName>
                                        </p:attrNameLst>
                                      </p:cBhvr>
                                      <p:to>
                                        <p:strVal val="visible"/>
                                      </p:to>
                                    </p:set>
                                    <p:animEffect transition="in" filter="fade">
                                      <p:cBhvr>
                                        <p:cTn id="7" dur="1000"/>
                                        <p:tgtEl>
                                          <p:spTgt spid="2138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1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latin typeface="Arial" charset="0"/>
                <a:cs typeface="Arial" charset="0"/>
              </a:rPr>
              <a:t>Benefits of the Web</a:t>
            </a:r>
          </a:p>
        </p:txBody>
      </p:sp>
      <p:sp>
        <p:nvSpPr>
          <p:cNvPr id="34819" name="Rectangle 3"/>
          <p:cNvSpPr>
            <a:spLocks noGrp="1" noChangeArrowheads="1"/>
          </p:cNvSpPr>
          <p:nvPr>
            <p:ph type="body" idx="1"/>
          </p:nvPr>
        </p:nvSpPr>
        <p:spPr>
          <a:xfrm>
            <a:off x="304800" y="1752600"/>
            <a:ext cx="8534400" cy="5105400"/>
          </a:xfrm>
        </p:spPr>
        <p:txBody>
          <a:bodyPr>
            <a:normAutofit lnSpcReduction="10000"/>
          </a:bodyPr>
          <a:lstStyle/>
          <a:p>
            <a:pPr eaLnBrk="1" hangingPunct="1">
              <a:lnSpc>
                <a:spcPct val="90000"/>
              </a:lnSpc>
            </a:pPr>
            <a:r>
              <a:rPr lang="en-US" sz="2800" dirty="0">
                <a:latin typeface="Arial" charset="0"/>
                <a:cs typeface="Arial" charset="0"/>
              </a:rPr>
              <a:t>Blind users who are able to read the newspaper posted online using a screen reader.</a:t>
            </a:r>
          </a:p>
          <a:p>
            <a:pPr lvl="1" eaLnBrk="1" hangingPunct="1">
              <a:lnSpc>
                <a:spcPct val="90000"/>
              </a:lnSpc>
            </a:pPr>
            <a:r>
              <a:rPr lang="en-US" sz="2400" dirty="0">
                <a:latin typeface="Arial" charset="0"/>
                <a:ea typeface="Arial" charset="0"/>
                <a:cs typeface="Arial" charset="0"/>
              </a:rPr>
              <a:t>Braille and tape versions impractical.</a:t>
            </a:r>
          </a:p>
          <a:p>
            <a:pPr eaLnBrk="1" hangingPunct="1">
              <a:lnSpc>
                <a:spcPct val="90000"/>
              </a:lnSpc>
            </a:pPr>
            <a:r>
              <a:rPr lang="en-US" sz="2800" dirty="0">
                <a:latin typeface="Arial" charset="0"/>
                <a:cs typeface="Arial" charset="0"/>
              </a:rPr>
              <a:t>People with motor disabilities who could not pick up a newspaper or turn its pages can read it online via assistive technology.</a:t>
            </a:r>
          </a:p>
          <a:p>
            <a:pPr eaLnBrk="1" hangingPunct="1">
              <a:lnSpc>
                <a:spcPct val="90000"/>
              </a:lnSpc>
            </a:pPr>
            <a:r>
              <a:rPr lang="en-US" sz="2800" dirty="0">
                <a:latin typeface="Arial" charset="0"/>
                <a:cs typeface="Arial" charset="0"/>
              </a:rPr>
              <a:t>People who are deaf can get more immediate captioned or text-based news content that you used to have to rely on TV or radio to get.</a:t>
            </a:r>
          </a:p>
          <a:p>
            <a:pPr eaLnBrk="1" hangingPunct="1">
              <a:lnSpc>
                <a:spcPct val="90000"/>
              </a:lnSpc>
            </a:pPr>
            <a:r>
              <a:rPr lang="en-US" sz="2800" dirty="0">
                <a:latin typeface="Arial" charset="0"/>
                <a:cs typeface="Arial" charset="0"/>
              </a:rPr>
              <a:t>People with cognitive impairments may benefit from the flexible way the information can be presented.</a:t>
            </a:r>
          </a:p>
        </p:txBody>
      </p:sp>
    </p:spTree>
    <p:extLst>
      <p:ext uri="{BB962C8B-B14F-4D97-AF65-F5344CB8AC3E}">
        <p14:creationId xmlns:p14="http://schemas.microsoft.com/office/powerpoint/2010/main" val="4136064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atin typeface="Arial" charset="0"/>
                <a:cs typeface="Arial" charset="0"/>
              </a:rPr>
              <a:t>Other File Formats</a:t>
            </a:r>
          </a:p>
        </p:txBody>
      </p:sp>
      <p:sp>
        <p:nvSpPr>
          <p:cNvPr id="57347" name="Rectangle 3"/>
          <p:cNvSpPr>
            <a:spLocks noGrp="1" noChangeArrowheads="1"/>
          </p:cNvSpPr>
          <p:nvPr>
            <p:ph type="body" idx="1"/>
          </p:nvPr>
        </p:nvSpPr>
        <p:spPr>
          <a:xfrm>
            <a:off x="304800" y="1752600"/>
            <a:ext cx="8839200" cy="5105400"/>
          </a:xfrm>
        </p:spPr>
        <p:txBody>
          <a:bodyPr/>
          <a:lstStyle/>
          <a:p>
            <a:pPr eaLnBrk="1" hangingPunct="1">
              <a:lnSpc>
                <a:spcPct val="90000"/>
              </a:lnSpc>
            </a:pPr>
            <a:r>
              <a:rPr lang="en-US" sz="2800">
                <a:latin typeface="Arial" charset="0"/>
                <a:cs typeface="Arial" charset="0"/>
              </a:rPr>
              <a:t>Ensure accessibility of non-HTML content, including </a:t>
            </a:r>
            <a:r>
              <a:rPr lang="en-US" sz="2800">
                <a:latin typeface="Arial" charset="0"/>
                <a:cs typeface="Arial" charset="0"/>
                <a:hlinkClick r:id="rId2"/>
              </a:rPr>
              <a:t>PDF files</a:t>
            </a:r>
            <a:r>
              <a:rPr lang="en-US" sz="2800">
                <a:latin typeface="Arial" charset="0"/>
                <a:cs typeface="Arial" charset="0"/>
              </a:rPr>
              <a:t>, </a:t>
            </a:r>
            <a:r>
              <a:rPr lang="en-US" sz="2800">
                <a:latin typeface="Arial" charset="0"/>
                <a:cs typeface="Arial" charset="0"/>
                <a:hlinkClick r:id="rId3"/>
              </a:rPr>
              <a:t>Microsoft Word</a:t>
            </a:r>
            <a:r>
              <a:rPr lang="en-US" sz="2800">
                <a:latin typeface="Arial" charset="0"/>
                <a:cs typeface="Arial" charset="0"/>
              </a:rPr>
              <a:t> documents, </a:t>
            </a:r>
            <a:r>
              <a:rPr lang="en-US" sz="2800">
                <a:latin typeface="Arial" charset="0"/>
                <a:cs typeface="Arial" charset="0"/>
                <a:hlinkClick r:id="rId4"/>
              </a:rPr>
              <a:t>PowerPoint</a:t>
            </a:r>
            <a:r>
              <a:rPr lang="en-US" sz="2800">
                <a:latin typeface="Arial" charset="0"/>
                <a:cs typeface="Arial" charset="0"/>
              </a:rPr>
              <a:t> presentations and </a:t>
            </a:r>
            <a:r>
              <a:rPr lang="en-US" sz="2800">
                <a:latin typeface="Arial" charset="0"/>
                <a:cs typeface="Arial" charset="0"/>
                <a:hlinkClick r:id="rId5"/>
              </a:rPr>
              <a:t>Adobe Flash</a:t>
            </a:r>
            <a:r>
              <a:rPr lang="en-US" sz="2800">
                <a:latin typeface="Arial" charset="0"/>
                <a:cs typeface="Arial" charset="0"/>
              </a:rPr>
              <a:t> content. </a:t>
            </a:r>
          </a:p>
          <a:p>
            <a:pPr eaLnBrk="1" hangingPunct="1">
              <a:lnSpc>
                <a:spcPct val="90000"/>
              </a:lnSpc>
            </a:pPr>
            <a:r>
              <a:rPr lang="en-US" sz="2800">
                <a:latin typeface="Arial" charset="0"/>
                <a:cs typeface="Arial" charset="0"/>
              </a:rPr>
              <a:t>In addition to all of the other principles listed here, PDF documents and other non-HTML content must be as accessible as possible. </a:t>
            </a:r>
          </a:p>
          <a:p>
            <a:pPr lvl="1" eaLnBrk="1" hangingPunct="1">
              <a:lnSpc>
                <a:spcPct val="90000"/>
              </a:lnSpc>
            </a:pPr>
            <a:r>
              <a:rPr lang="en-US" sz="2400">
                <a:latin typeface="Arial" charset="0"/>
                <a:ea typeface="Arial" charset="0"/>
                <a:cs typeface="Arial" charset="0"/>
              </a:rPr>
              <a:t>If you cannot make it accessible, consider using HTML instead or, at the very least, provide an accessible alternative. </a:t>
            </a:r>
          </a:p>
          <a:p>
            <a:pPr lvl="1" eaLnBrk="1" hangingPunct="1">
              <a:lnSpc>
                <a:spcPct val="90000"/>
              </a:lnSpc>
            </a:pPr>
            <a:r>
              <a:rPr lang="en-US" sz="2400">
                <a:latin typeface="Arial" charset="0"/>
                <a:ea typeface="Arial" charset="0"/>
                <a:cs typeface="Arial" charset="0"/>
              </a:rPr>
              <a:t>PDF documents should also include a series of tags to make it more accessible. A tagged PDF file looks the same, but it is almost always more accessible to a person using a screen reader. </a:t>
            </a:r>
          </a:p>
        </p:txBody>
      </p:sp>
    </p:spTree>
    <p:extLst>
      <p:ext uri="{BB962C8B-B14F-4D97-AF65-F5344CB8AC3E}">
        <p14:creationId xmlns:p14="http://schemas.microsoft.com/office/powerpoint/2010/main" val="179068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r>
              <a:rPr lang="en-US" sz="3200" dirty="0">
                <a:latin typeface="Arial" charset="0"/>
                <a:cs typeface="Arial" charset="0"/>
              </a:rPr>
              <a:t>Accessible Web Design Approaches - Using Headings for Semantic Structure</a:t>
            </a:r>
          </a:p>
        </p:txBody>
      </p:sp>
      <p:sp>
        <p:nvSpPr>
          <p:cNvPr id="58371" name="Rectangle 3"/>
          <p:cNvSpPr>
            <a:spLocks noGrp="1" noChangeArrowheads="1"/>
          </p:cNvSpPr>
          <p:nvPr>
            <p:ph type="body" sz="half" idx="1"/>
          </p:nvPr>
        </p:nvSpPr>
        <p:spPr/>
        <p:txBody>
          <a:bodyPr>
            <a:normAutofit fontScale="92500" lnSpcReduction="10000"/>
          </a:bodyPr>
          <a:lstStyle/>
          <a:p>
            <a:pPr eaLnBrk="1" hangingPunct="1"/>
            <a:r>
              <a:rPr lang="en-US" dirty="0">
                <a:latin typeface="Arial" charset="0"/>
                <a:cs typeface="Arial" charset="0"/>
              </a:rPr>
              <a:t>Alternate Text</a:t>
            </a:r>
          </a:p>
          <a:p>
            <a:pPr eaLnBrk="1" hangingPunct="1"/>
            <a:r>
              <a:rPr lang="en-US" dirty="0">
                <a:latin typeface="Arial" charset="0"/>
                <a:cs typeface="Arial" charset="0"/>
              </a:rPr>
              <a:t>Table Headings</a:t>
            </a:r>
          </a:p>
          <a:p>
            <a:pPr eaLnBrk="1" hangingPunct="1"/>
            <a:r>
              <a:rPr lang="en-US" dirty="0">
                <a:latin typeface="Arial" charset="0"/>
                <a:cs typeface="Arial" charset="0"/>
              </a:rPr>
              <a:t>Forms</a:t>
            </a:r>
          </a:p>
          <a:p>
            <a:pPr eaLnBrk="1" hangingPunct="1"/>
            <a:r>
              <a:rPr lang="en-US" dirty="0">
                <a:latin typeface="Arial" charset="0"/>
                <a:cs typeface="Arial" charset="0"/>
              </a:rPr>
              <a:t>Meaningful Link Text</a:t>
            </a:r>
          </a:p>
          <a:p>
            <a:pPr eaLnBrk="1" hangingPunct="1"/>
            <a:r>
              <a:rPr lang="en-US" dirty="0">
                <a:latin typeface="Arial" charset="0"/>
                <a:cs typeface="Arial" charset="0"/>
              </a:rPr>
              <a:t>Captions and Transcripts</a:t>
            </a:r>
          </a:p>
          <a:p>
            <a:pPr eaLnBrk="1" hangingPunct="1"/>
            <a:r>
              <a:rPr lang="en-US" dirty="0">
                <a:latin typeface="Arial" charset="0"/>
                <a:cs typeface="Arial" charset="0"/>
              </a:rPr>
              <a:t>Other File Formats</a:t>
            </a:r>
          </a:p>
          <a:p>
            <a:pPr eaLnBrk="1" hangingPunct="1"/>
            <a:r>
              <a:rPr lang="en-US" dirty="0">
                <a:latin typeface="Arial" charset="0"/>
                <a:cs typeface="Arial" charset="0"/>
              </a:rPr>
              <a:t>Using Headings for Semantic Structure</a:t>
            </a:r>
          </a:p>
          <a:p>
            <a:pPr eaLnBrk="1" hangingPunct="1"/>
            <a:endParaRPr lang="en-US" dirty="0">
              <a:latin typeface="Arial" charset="0"/>
              <a:cs typeface="Arial" charset="0"/>
            </a:endParaRPr>
          </a:p>
        </p:txBody>
      </p:sp>
      <p:sp>
        <p:nvSpPr>
          <p:cNvPr id="2139141" name="Rectangle 5" descr="A box highlighting using headings for semantic structure">
            <a:extLst>
              <a:ext uri="{C183D7F6-B498-43B3-948B-1728B52AA6E4}">
                <adec:decorative xmlns:adec="http://schemas.microsoft.com/office/drawing/2017/decorative" val="0"/>
              </a:ext>
            </a:extLst>
          </p:cNvPr>
          <p:cNvSpPr>
            <a:spLocks noChangeArrowheads="1"/>
          </p:cNvSpPr>
          <p:nvPr/>
        </p:nvSpPr>
        <p:spPr bwMode="auto">
          <a:xfrm>
            <a:off x="304800" y="5459430"/>
            <a:ext cx="4267200" cy="990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
        <p:nvSpPr>
          <p:cNvPr id="58372"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85428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9141"/>
                                        </p:tgtEl>
                                        <p:attrNameLst>
                                          <p:attrName>style.visibility</p:attrName>
                                        </p:attrNameLst>
                                      </p:cBhvr>
                                      <p:to>
                                        <p:strVal val="visible"/>
                                      </p:to>
                                    </p:set>
                                    <p:animEffect transition="in" filter="fade">
                                      <p:cBhvr>
                                        <p:cTn id="7" dur="1000"/>
                                        <p:tgtEl>
                                          <p:spTgt spid="213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9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04800" y="685800"/>
            <a:ext cx="8610600" cy="884237"/>
          </a:xfrm>
        </p:spPr>
        <p:txBody>
          <a:bodyPr>
            <a:normAutofit fontScale="90000"/>
          </a:bodyPr>
          <a:lstStyle/>
          <a:p>
            <a:pPr eaLnBrk="1" hangingPunct="1"/>
            <a:r>
              <a:rPr lang="en-US">
                <a:latin typeface="Arial" charset="0"/>
              </a:rPr>
              <a:t>Headings as Semantic Structure</a:t>
            </a:r>
          </a:p>
        </p:txBody>
      </p:sp>
      <p:sp>
        <p:nvSpPr>
          <p:cNvPr id="59394" name="Rectangle 3"/>
          <p:cNvSpPr>
            <a:spLocks noGrp="1" noChangeArrowheads="1"/>
          </p:cNvSpPr>
          <p:nvPr>
            <p:ph type="body" idx="1"/>
          </p:nvPr>
        </p:nvSpPr>
        <p:spPr>
          <a:xfrm>
            <a:off x="304800" y="1646237"/>
            <a:ext cx="8839200" cy="5105400"/>
          </a:xfrm>
        </p:spPr>
        <p:txBody>
          <a:bodyPr/>
          <a:lstStyle/>
          <a:p>
            <a:pPr eaLnBrk="1" hangingPunct="1">
              <a:lnSpc>
                <a:spcPct val="90000"/>
              </a:lnSpc>
              <a:spcBef>
                <a:spcPts val="1272"/>
              </a:spcBef>
            </a:pPr>
            <a:r>
              <a:rPr lang="en-US" sz="2800" dirty="0">
                <a:latin typeface="Arial" charset="0"/>
              </a:rPr>
              <a:t>You can put codes in the file to indicate that some words are "headings" &lt;H1&gt; or "subheadings" &lt;H2&gt;</a:t>
            </a:r>
          </a:p>
          <a:p>
            <a:pPr marL="742950" lvl="2" indent="-342900" eaLnBrk="1" hangingPunct="1">
              <a:lnSpc>
                <a:spcPct val="90000"/>
              </a:lnSpc>
              <a:spcBef>
                <a:spcPts val="1272"/>
              </a:spcBef>
            </a:pPr>
            <a:r>
              <a:rPr lang="en-US" dirty="0">
                <a:latin typeface="Arial" charset="0"/>
                <a:ea typeface="Arial" charset="0"/>
                <a:cs typeface="Arial" charset="0"/>
              </a:rPr>
              <a:t>Some authors just set font/style attributes of some of the text to make it look like a heading without using these.</a:t>
            </a:r>
          </a:p>
          <a:p>
            <a:pPr marL="742950" lvl="2" indent="-342900" eaLnBrk="1" hangingPunct="1">
              <a:lnSpc>
                <a:spcPct val="90000"/>
              </a:lnSpc>
              <a:spcBef>
                <a:spcPts val="1272"/>
              </a:spcBef>
            </a:pPr>
            <a:r>
              <a:rPr lang="en-US" dirty="0">
                <a:latin typeface="Arial" charset="0"/>
                <a:ea typeface="Arial" charset="0"/>
                <a:cs typeface="Arial" charset="0"/>
              </a:rPr>
              <a:t>It is more accessible if you use these tags in the page.</a:t>
            </a:r>
          </a:p>
          <a:p>
            <a:pPr eaLnBrk="1" hangingPunct="1">
              <a:lnSpc>
                <a:spcPct val="90000"/>
              </a:lnSpc>
              <a:spcBef>
                <a:spcPts val="1272"/>
              </a:spcBef>
            </a:pPr>
            <a:r>
              <a:rPr lang="en-US" sz="2800" dirty="0">
                <a:latin typeface="Arial" charset="0"/>
              </a:rPr>
              <a:t>Blind people using screen readers can't skim the entirety of a Web page as a sighted user can. </a:t>
            </a:r>
          </a:p>
          <a:p>
            <a:pPr eaLnBrk="1" hangingPunct="1">
              <a:lnSpc>
                <a:spcPct val="90000"/>
              </a:lnSpc>
              <a:spcBef>
                <a:spcPts val="1272"/>
              </a:spcBef>
            </a:pPr>
            <a:r>
              <a:rPr lang="en-US" sz="2800" dirty="0">
                <a:latin typeface="Arial" charset="0"/>
              </a:rPr>
              <a:t>Blind users like to navigate Web pages by structure</a:t>
            </a:r>
          </a:p>
          <a:p>
            <a:pPr lvl="1" eaLnBrk="1" hangingPunct="1">
              <a:lnSpc>
                <a:spcPct val="90000"/>
              </a:lnSpc>
              <a:spcBef>
                <a:spcPts val="1272"/>
              </a:spcBef>
            </a:pPr>
            <a:r>
              <a:rPr lang="en-US" sz="2400" dirty="0">
                <a:latin typeface="Arial" charset="0"/>
                <a:ea typeface="Arial" charset="0"/>
                <a:cs typeface="Arial" charset="0"/>
              </a:rPr>
              <a:t>Jump directly to top level elements (&lt;h1&gt;), next level elements (&lt;h2&gt;), third level (&lt;h3&gt;), etc.</a:t>
            </a:r>
          </a:p>
        </p:txBody>
      </p:sp>
    </p:spTree>
    <p:extLst>
      <p:ext uri="{BB962C8B-B14F-4D97-AF65-F5344CB8AC3E}">
        <p14:creationId xmlns:p14="http://schemas.microsoft.com/office/powerpoint/2010/main" val="377493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Arial" charset="0"/>
                <a:cs typeface="Arial" charset="0"/>
              </a:rPr>
              <a:t>Checking Semantic Headings</a:t>
            </a:r>
          </a:p>
        </p:txBody>
      </p:sp>
      <p:sp>
        <p:nvSpPr>
          <p:cNvPr id="60419" name="Rectangle 3"/>
          <p:cNvSpPr>
            <a:spLocks noGrp="1" noChangeArrowheads="1"/>
          </p:cNvSpPr>
          <p:nvPr>
            <p:ph type="body" idx="1"/>
          </p:nvPr>
        </p:nvSpPr>
        <p:spPr/>
        <p:txBody>
          <a:bodyPr>
            <a:normAutofit lnSpcReduction="10000"/>
          </a:bodyPr>
          <a:lstStyle/>
          <a:p>
            <a:pPr eaLnBrk="1" hangingPunct="1"/>
            <a:r>
              <a:rPr lang="en-US" sz="2400" dirty="0">
                <a:latin typeface="Arial" charset="0"/>
                <a:cs typeface="Arial" charset="0"/>
              </a:rPr>
              <a:t>See the structure of one of your Web pages by accessing </a:t>
            </a:r>
            <a:r>
              <a:rPr lang="en-US" sz="2400" dirty="0">
                <a:latin typeface="Arial" charset="0"/>
                <a:cs typeface="Arial" charset="0"/>
                <a:hlinkClick r:id="rId2" tooltip="Link to External Site"/>
              </a:rPr>
              <a:t>http://validator.w3.org/detailed.html</a:t>
            </a:r>
            <a:r>
              <a:rPr lang="en-US" sz="2400" dirty="0">
                <a:latin typeface="Arial" charset="0"/>
                <a:cs typeface="Arial" charset="0"/>
              </a:rPr>
              <a:t>. </a:t>
            </a:r>
          </a:p>
          <a:p>
            <a:pPr lvl="1" eaLnBrk="1" hangingPunct="1"/>
            <a:r>
              <a:rPr lang="en-US" sz="2000" dirty="0">
                <a:latin typeface="Arial" charset="0"/>
                <a:ea typeface="Arial" charset="0"/>
                <a:cs typeface="Arial" charset="0"/>
              </a:rPr>
              <a:t>Enter the Web page URL into the text box, check the </a:t>
            </a:r>
            <a:r>
              <a:rPr lang="en-US" sz="2000" b="1" dirty="0">
                <a:latin typeface="Arial" charset="0"/>
                <a:ea typeface="Arial" charset="0"/>
                <a:cs typeface="Arial" charset="0"/>
              </a:rPr>
              <a:t>Show Outline</a:t>
            </a:r>
            <a:r>
              <a:rPr lang="en-US" sz="2000" dirty="0">
                <a:latin typeface="Arial" charset="0"/>
                <a:ea typeface="Arial" charset="0"/>
                <a:cs typeface="Arial" charset="0"/>
              </a:rPr>
              <a:t> checkbox, and press </a:t>
            </a:r>
            <a:r>
              <a:rPr lang="en-US" sz="2000" b="1" dirty="0">
                <a:latin typeface="Arial" charset="0"/>
                <a:ea typeface="Arial" charset="0"/>
                <a:cs typeface="Arial" charset="0"/>
              </a:rPr>
              <a:t>Validate this page</a:t>
            </a:r>
            <a:r>
              <a:rPr lang="en-US" sz="2000" dirty="0">
                <a:latin typeface="Arial" charset="0"/>
                <a:ea typeface="Arial" charset="0"/>
                <a:cs typeface="Arial" charset="0"/>
              </a:rPr>
              <a:t>. </a:t>
            </a:r>
          </a:p>
          <a:p>
            <a:pPr lvl="1" eaLnBrk="1" hangingPunct="1"/>
            <a:r>
              <a:rPr lang="en-US" sz="2000" dirty="0">
                <a:latin typeface="Arial" charset="0"/>
                <a:ea typeface="Arial" charset="0"/>
                <a:cs typeface="Arial" charset="0"/>
              </a:rPr>
              <a:t>For now, ignore any HTML errors that are shown and go to the bottom of the page to see the page's outline. </a:t>
            </a:r>
          </a:p>
          <a:p>
            <a:pPr lvl="1" eaLnBrk="1" hangingPunct="1"/>
            <a:r>
              <a:rPr lang="en-US" sz="2000" dirty="0">
                <a:latin typeface="Arial" charset="0"/>
                <a:ea typeface="Arial" charset="0"/>
                <a:cs typeface="Arial" charset="0"/>
              </a:rPr>
              <a:t>You will see an outline of the content structure of your Web page as defined by headers tags (&lt;h1&gt; - &lt;h6&gt;). </a:t>
            </a:r>
          </a:p>
          <a:p>
            <a:pPr lvl="1" eaLnBrk="1" hangingPunct="1"/>
            <a:r>
              <a:rPr lang="en-US" sz="2000" dirty="0">
                <a:latin typeface="Arial" charset="0"/>
                <a:ea typeface="Arial" charset="0"/>
                <a:cs typeface="Arial" charset="0"/>
              </a:rPr>
              <a:t>If the output does not look like a real outline, it is likely that the heading tags are not being used properly (or that there are not any heading tags).</a:t>
            </a:r>
          </a:p>
          <a:p>
            <a:r>
              <a:rPr lang="en-US" sz="2400" dirty="0">
                <a:latin typeface="Arial" charset="0"/>
                <a:ea typeface="Arial" charset="0"/>
                <a:cs typeface="Arial" charset="0"/>
              </a:rPr>
              <a:t>See also: </a:t>
            </a:r>
            <a:r>
              <a:rPr lang="en-US" sz="2400" dirty="0">
                <a:latin typeface="Arial" charset="0"/>
                <a:ea typeface="Arial" charset="0"/>
                <a:cs typeface="Arial" charset="0"/>
                <a:hlinkClick r:id="rId3"/>
              </a:rPr>
              <a:t>http://www.w3.org/2003/12/semantic-extractor.html</a:t>
            </a:r>
            <a:r>
              <a:rPr lang="en-US" sz="2400" dirty="0">
                <a:latin typeface="Arial" charset="0"/>
                <a:ea typeface="Arial" charset="0"/>
                <a:cs typeface="Arial" charset="0"/>
              </a:rPr>
              <a:t> </a:t>
            </a:r>
          </a:p>
        </p:txBody>
      </p:sp>
    </p:spTree>
    <p:extLst>
      <p:ext uri="{BB962C8B-B14F-4D97-AF65-F5344CB8AC3E}">
        <p14:creationId xmlns:p14="http://schemas.microsoft.com/office/powerpoint/2010/main" val="3499013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-Keyboard &amp; Navigation</a:t>
            </a:r>
          </a:p>
        </p:txBody>
      </p:sp>
      <p:sp>
        <p:nvSpPr>
          <p:cNvPr id="61443"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1444"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0165" name="Rectangle 5" descr="A box highlighting keyboard and navigation">
            <a:extLst>
              <a:ext uri="{C183D7F6-B498-43B3-948B-1728B52AA6E4}">
                <adec:decorative xmlns:adec="http://schemas.microsoft.com/office/drawing/2017/decorative" val="0"/>
              </a:ext>
            </a:extLst>
          </p:cNvPr>
          <p:cNvSpPr>
            <a:spLocks noChangeArrowheads="1"/>
          </p:cNvSpPr>
          <p:nvPr/>
        </p:nvSpPr>
        <p:spPr bwMode="auto">
          <a:xfrm>
            <a:off x="4648200" y="1964280"/>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25875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0165"/>
                                        </p:tgtEl>
                                        <p:attrNameLst>
                                          <p:attrName>style.visibility</p:attrName>
                                        </p:attrNameLst>
                                      </p:cBhvr>
                                      <p:to>
                                        <p:strVal val="visible"/>
                                      </p:to>
                                    </p:set>
                                    <p:animEffect transition="in" filter="fade">
                                      <p:cBhvr>
                                        <p:cTn id="7" dur="1000"/>
                                        <p:tgtEl>
                                          <p:spTgt spid="214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Keyboard-Only Users</a:t>
            </a:r>
          </a:p>
        </p:txBody>
      </p:sp>
      <p:sp>
        <p:nvSpPr>
          <p:cNvPr id="3" name="Content Placeholder 2"/>
          <p:cNvSpPr>
            <a:spLocks noGrp="1"/>
          </p:cNvSpPr>
          <p:nvPr>
            <p:ph idx="1"/>
          </p:nvPr>
        </p:nvSpPr>
        <p:spPr>
          <a:xfrm>
            <a:off x="152400" y="1752600"/>
            <a:ext cx="8534400" cy="4953000"/>
          </a:xfrm>
        </p:spPr>
        <p:txBody>
          <a:bodyPr>
            <a:normAutofit lnSpcReduction="10000"/>
          </a:bodyPr>
          <a:lstStyle/>
          <a:p>
            <a:pPr>
              <a:lnSpc>
                <a:spcPct val="80000"/>
              </a:lnSpc>
            </a:pPr>
            <a:r>
              <a:rPr lang="en-US" sz="2800" dirty="0">
                <a:latin typeface="Arial" charset="0"/>
              </a:rPr>
              <a:t>Screen reader users use their keyboard as their primary means of navigating the computer.</a:t>
            </a:r>
          </a:p>
          <a:p>
            <a:pPr>
              <a:lnSpc>
                <a:spcPct val="80000"/>
              </a:lnSpc>
            </a:pPr>
            <a:r>
              <a:rPr lang="en-US" sz="2800" dirty="0">
                <a:latin typeface="Arial" charset="0"/>
              </a:rPr>
              <a:t>Many people with motor disabilities also use input devices that simulate keyboard-only, not mouse.</a:t>
            </a:r>
          </a:p>
          <a:p>
            <a:pPr>
              <a:lnSpc>
                <a:spcPct val="80000"/>
              </a:lnSpc>
            </a:pPr>
            <a:r>
              <a:rPr lang="en-US" sz="2800" dirty="0">
                <a:latin typeface="Arial" charset="0"/>
                <a:ea typeface="Arial" charset="0"/>
                <a:cs typeface="Arial" charset="0"/>
              </a:rPr>
              <a:t>Elements of a webpage that depend on clicking or movement of the mouse will be problematic. </a:t>
            </a:r>
          </a:p>
          <a:p>
            <a:pPr lvl="1">
              <a:lnSpc>
                <a:spcPct val="80000"/>
              </a:lnSpc>
            </a:pPr>
            <a:r>
              <a:rPr lang="en-US" sz="2400" dirty="0">
                <a:latin typeface="Arial" charset="0"/>
                <a:ea typeface="Arial" charset="0"/>
                <a:cs typeface="Arial" charset="0"/>
              </a:rPr>
              <a:t>Menus which require you to aim </a:t>
            </a:r>
            <a:br>
              <a:rPr lang="en-US" sz="2400" dirty="0">
                <a:latin typeface="Arial" charset="0"/>
                <a:ea typeface="Arial" charset="0"/>
                <a:cs typeface="Arial" charset="0"/>
              </a:rPr>
            </a:br>
            <a:r>
              <a:rPr lang="en-US" sz="2400" dirty="0">
                <a:latin typeface="Arial" charset="0"/>
                <a:ea typeface="Arial" charset="0"/>
                <a:cs typeface="Arial" charset="0"/>
              </a:rPr>
              <a:t>your mouse on top of them before </a:t>
            </a:r>
            <a:br>
              <a:rPr lang="en-US" sz="2400" dirty="0">
                <a:latin typeface="Arial" charset="0"/>
                <a:ea typeface="Arial" charset="0"/>
                <a:cs typeface="Arial" charset="0"/>
              </a:rPr>
            </a:br>
            <a:r>
              <a:rPr lang="en-US" sz="2400" dirty="0">
                <a:latin typeface="Arial" charset="0"/>
                <a:ea typeface="Arial" charset="0"/>
                <a:cs typeface="Arial" charset="0"/>
              </a:rPr>
              <a:t>the options appear.</a:t>
            </a:r>
          </a:p>
          <a:p>
            <a:pPr lvl="1">
              <a:lnSpc>
                <a:spcPct val="80000"/>
              </a:lnSpc>
            </a:pPr>
            <a:r>
              <a:rPr lang="en-US" sz="2400" dirty="0">
                <a:latin typeface="Arial" charset="0"/>
                <a:ea typeface="Arial" charset="0"/>
                <a:cs typeface="Arial" charset="0"/>
              </a:rPr>
              <a:t>Animated/moving elements on the </a:t>
            </a:r>
            <a:br>
              <a:rPr lang="en-US" sz="2400" dirty="0">
                <a:latin typeface="Arial" charset="0"/>
                <a:ea typeface="Arial" charset="0"/>
                <a:cs typeface="Arial" charset="0"/>
              </a:rPr>
            </a:br>
            <a:r>
              <a:rPr lang="en-US" sz="2400" dirty="0">
                <a:latin typeface="Arial" charset="0"/>
                <a:ea typeface="Arial" charset="0"/>
                <a:cs typeface="Arial" charset="0"/>
              </a:rPr>
              <a:t>screen which someone must click.</a:t>
            </a:r>
          </a:p>
          <a:p>
            <a:pPr lvl="1">
              <a:lnSpc>
                <a:spcPct val="80000"/>
              </a:lnSpc>
            </a:pPr>
            <a:r>
              <a:rPr lang="en-US" sz="2400" dirty="0">
                <a:latin typeface="Arial" charset="0"/>
                <a:ea typeface="Arial" charset="0"/>
                <a:cs typeface="Arial" charset="0"/>
              </a:rPr>
              <a:t>"Flash" animated elements on a </a:t>
            </a:r>
            <a:br>
              <a:rPr lang="en-US" sz="2400" dirty="0">
                <a:latin typeface="Arial" charset="0"/>
                <a:ea typeface="Arial" charset="0"/>
                <a:cs typeface="Arial" charset="0"/>
              </a:rPr>
            </a:br>
            <a:r>
              <a:rPr lang="en-US" sz="2400" dirty="0">
                <a:latin typeface="Arial" charset="0"/>
                <a:ea typeface="Arial" charset="0"/>
                <a:cs typeface="Arial" charset="0"/>
              </a:rPr>
              <a:t>webpage that aren't set up to </a:t>
            </a:r>
            <a:br>
              <a:rPr lang="en-US" sz="2400" dirty="0">
                <a:latin typeface="Arial" charset="0"/>
                <a:ea typeface="Arial" charset="0"/>
                <a:cs typeface="Arial" charset="0"/>
              </a:rPr>
            </a:br>
            <a:r>
              <a:rPr lang="en-US" sz="2400" dirty="0">
                <a:latin typeface="Arial" charset="0"/>
                <a:ea typeface="Arial" charset="0"/>
                <a:cs typeface="Arial" charset="0"/>
              </a:rPr>
              <a:t>allow keyboard button interaction.</a:t>
            </a:r>
            <a:endParaRPr lang="en-US" sz="2400" dirty="0"/>
          </a:p>
          <a:p>
            <a:pPr lvl="1">
              <a:lnSpc>
                <a:spcPct val="80000"/>
              </a:lnSpc>
            </a:pPr>
            <a:endParaRPr lang="en-US" sz="2400" dirty="0">
              <a:latin typeface="Arial" charset="0"/>
              <a:ea typeface="Arial" charset="0"/>
              <a:cs typeface="Arial" charset="0"/>
            </a:endParaRPr>
          </a:p>
        </p:txBody>
      </p:sp>
      <p:pic>
        <p:nvPicPr>
          <p:cNvPr id="4" name="Picture 3" descr="Example image of navigation pane which requires mouse to be pointed at the options to get additional options"/>
          <p:cNvPicPr>
            <a:picLocks noChangeAspect="1"/>
          </p:cNvPicPr>
          <p:nvPr/>
        </p:nvPicPr>
        <p:blipFill rotWithShape="1">
          <a:blip r:embed="rId2"/>
          <a:srcRect l="14433" r="8924"/>
          <a:stretch/>
        </p:blipFill>
        <p:spPr>
          <a:xfrm>
            <a:off x="5715000" y="4540162"/>
            <a:ext cx="3436009" cy="2322576"/>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58000" y="4965700"/>
            <a:ext cx="650227" cy="520700"/>
          </a:xfrm>
          <a:prstGeom prst="rect">
            <a:avLst/>
          </a:prstGeom>
        </p:spPr>
      </p:pic>
    </p:spTree>
    <p:extLst>
      <p:ext uri="{BB962C8B-B14F-4D97-AF65-F5344CB8AC3E}">
        <p14:creationId xmlns:p14="http://schemas.microsoft.com/office/powerpoint/2010/main" val="378102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Handlers</a:t>
            </a:r>
          </a:p>
        </p:txBody>
      </p:sp>
      <p:sp>
        <p:nvSpPr>
          <p:cNvPr id="3" name="Content Placeholder 2"/>
          <p:cNvSpPr>
            <a:spLocks noGrp="1"/>
          </p:cNvSpPr>
          <p:nvPr>
            <p:ph idx="1"/>
          </p:nvPr>
        </p:nvSpPr>
        <p:spPr/>
        <p:txBody>
          <a:bodyPr/>
          <a:lstStyle/>
          <a:p>
            <a:r>
              <a:rPr lang="en-US" dirty="0"/>
              <a:t>To ensure accessibility, use either a device-independent event handler (one that works with both the mouse and the keyboard) or use both mouse-dependent and keyboard-dependent handlers.</a:t>
            </a:r>
          </a:p>
          <a:p>
            <a:r>
              <a:rPr lang="en-US" dirty="0"/>
              <a:t>E.g., </a:t>
            </a:r>
            <a:r>
              <a:rPr lang="en-US" dirty="0" err="1"/>
              <a:t>onMouseOver</a:t>
            </a:r>
            <a:r>
              <a:rPr lang="en-US" dirty="0"/>
              <a:t> is only triggered for users of a mouse</a:t>
            </a:r>
          </a:p>
          <a:p>
            <a:r>
              <a:rPr lang="en-US" dirty="0"/>
              <a:t>Combine </a:t>
            </a:r>
            <a:r>
              <a:rPr lang="en-US" dirty="0" err="1"/>
              <a:t>onMouseOver</a:t>
            </a:r>
            <a:r>
              <a:rPr lang="en-US" dirty="0"/>
              <a:t> and </a:t>
            </a:r>
            <a:r>
              <a:rPr lang="en-US" dirty="0" err="1"/>
              <a:t>onFocus</a:t>
            </a:r>
            <a:endParaRPr lang="en-US" dirty="0"/>
          </a:p>
        </p:txBody>
      </p:sp>
    </p:spTree>
    <p:extLst>
      <p:ext uri="{BB962C8B-B14F-4D97-AF65-F5344CB8AC3E}">
        <p14:creationId xmlns:p14="http://schemas.microsoft.com/office/powerpoint/2010/main" val="2909753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04800" y="609600"/>
            <a:ext cx="8610600" cy="884237"/>
          </a:xfrm>
        </p:spPr>
        <p:txBody>
          <a:bodyPr/>
          <a:lstStyle/>
          <a:p>
            <a:pPr algn="l" eaLnBrk="1" hangingPunct="1"/>
            <a:r>
              <a:rPr lang="en-US" dirty="0">
                <a:latin typeface="Arial" charset="0"/>
              </a:rPr>
              <a:t>Skip Navigation Links</a:t>
            </a:r>
          </a:p>
        </p:txBody>
      </p:sp>
      <p:sp>
        <p:nvSpPr>
          <p:cNvPr id="62466" name="Rectangle 3"/>
          <p:cNvSpPr>
            <a:spLocks noGrp="1" noChangeArrowheads="1"/>
          </p:cNvSpPr>
          <p:nvPr>
            <p:ph type="body" idx="1"/>
          </p:nvPr>
        </p:nvSpPr>
        <p:spPr>
          <a:xfrm>
            <a:off x="304800" y="1570037"/>
            <a:ext cx="6172200" cy="4953000"/>
          </a:xfrm>
        </p:spPr>
        <p:txBody>
          <a:bodyPr>
            <a:normAutofit lnSpcReduction="10000"/>
          </a:bodyPr>
          <a:lstStyle/>
          <a:p>
            <a:pPr eaLnBrk="1" hangingPunct="1"/>
            <a:r>
              <a:rPr lang="en-US" sz="2800" dirty="0">
                <a:latin typeface="Arial" charset="0"/>
              </a:rPr>
              <a:t>Good pages allow users to skip menus or other elements that repeat on every page. </a:t>
            </a:r>
          </a:p>
          <a:p>
            <a:pPr lvl="1" eaLnBrk="1" hangingPunct="1"/>
            <a:r>
              <a:rPr lang="en-US" sz="2400" dirty="0">
                <a:latin typeface="Arial" charset="0"/>
              </a:rPr>
              <a:t>This is usually accomplished by providing a "Skip to Content," "Skip to Main Content," or "Skip Navigation" link at the top of the page which jumps to the main content of the page. </a:t>
            </a:r>
          </a:p>
          <a:p>
            <a:pPr lvl="1" eaLnBrk="1" hangingPunct="1"/>
            <a:r>
              <a:rPr lang="en-US" sz="2400" dirty="0">
                <a:latin typeface="Arial" charset="0"/>
              </a:rPr>
              <a:t>Sometimes you can't see this link on the page (they'll make the font color the same as the background or hide it in some way), but it is still read by a screen reader so user can click it.</a:t>
            </a:r>
          </a:p>
        </p:txBody>
      </p:sp>
      <p:sp>
        <p:nvSpPr>
          <p:cNvPr id="3" name="Rectangle 2"/>
          <p:cNvSpPr/>
          <p:nvPr/>
        </p:nvSpPr>
        <p:spPr>
          <a:xfrm>
            <a:off x="0" y="6488668"/>
            <a:ext cx="4608954" cy="369332"/>
          </a:xfrm>
          <a:prstGeom prst="rect">
            <a:avLst/>
          </a:prstGeom>
        </p:spPr>
        <p:txBody>
          <a:bodyPr wrap="none">
            <a:spAutoFit/>
          </a:bodyPr>
          <a:lstStyle/>
          <a:p>
            <a:r>
              <a:rPr lang="en-US" dirty="0">
                <a:latin typeface="Arial" charset="0"/>
                <a:cs typeface="Arial" charset="0"/>
                <a:hlinkClick r:id="rId2"/>
              </a:rPr>
              <a:t>http://www.webaim.org/techniques/skipnav/</a:t>
            </a:r>
            <a:r>
              <a:rPr lang="en-US" dirty="0">
                <a:latin typeface="Arial" charset="0"/>
                <a:cs typeface="Arial" charset="0"/>
              </a:rPr>
              <a:t> </a:t>
            </a:r>
          </a:p>
        </p:txBody>
      </p:sp>
      <p:pic>
        <p:nvPicPr>
          <p:cNvPr id="2" name="Picture 1" descr="Example of a bad design of a website where the screen reader and keyboard users must go through all of the link in the naviagation bar and the navigation pane before reaching the main content"/>
          <p:cNvPicPr>
            <a:picLocks noChangeAspect="1"/>
          </p:cNvPicPr>
          <p:nvPr/>
        </p:nvPicPr>
        <p:blipFill>
          <a:blip r:embed="rId3"/>
          <a:stretch>
            <a:fillRect/>
          </a:stretch>
        </p:blipFill>
        <p:spPr>
          <a:xfrm>
            <a:off x="6553201" y="646941"/>
            <a:ext cx="2590800" cy="6211059"/>
          </a:xfrm>
          <a:prstGeom prst="rect">
            <a:avLst/>
          </a:prstGeom>
        </p:spPr>
      </p:pic>
    </p:spTree>
    <p:extLst>
      <p:ext uri="{BB962C8B-B14F-4D97-AF65-F5344CB8AC3E}">
        <p14:creationId xmlns:p14="http://schemas.microsoft.com/office/powerpoint/2010/main" val="3739773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Never Rely on Color-Coding Only</a:t>
            </a:r>
          </a:p>
        </p:txBody>
      </p:sp>
      <p:sp>
        <p:nvSpPr>
          <p:cNvPr id="63491"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3492"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1189" name="Rectangle 5" descr="A box highlighting never rely on color-coding only">
            <a:extLst>
              <a:ext uri="{C183D7F6-B498-43B3-948B-1728B52AA6E4}">
                <adec:decorative xmlns:adec="http://schemas.microsoft.com/office/drawing/2017/decorative" val="0"/>
              </a:ext>
            </a:extLst>
          </p:cNvPr>
          <p:cNvSpPr>
            <a:spLocks noChangeArrowheads="1"/>
          </p:cNvSpPr>
          <p:nvPr/>
        </p:nvSpPr>
        <p:spPr bwMode="auto">
          <a:xfrm>
            <a:off x="4648200" y="2448123"/>
            <a:ext cx="4267200" cy="990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3957682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1189"/>
                                        </p:tgtEl>
                                        <p:attrNameLst>
                                          <p:attrName>style.visibility</p:attrName>
                                        </p:attrNameLst>
                                      </p:cBhvr>
                                      <p:to>
                                        <p:strVal val="visible"/>
                                      </p:to>
                                    </p:set>
                                    <p:animEffect transition="in" filter="fade">
                                      <p:cBhvr>
                                        <p:cTn id="7" dur="1000"/>
                                        <p:tgtEl>
                                          <p:spTgt spid="214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cs typeface="Arial" charset="0"/>
              </a:rPr>
              <a:t>Never Rely on Color-Coding</a:t>
            </a:r>
          </a:p>
        </p:txBody>
      </p:sp>
      <p:sp>
        <p:nvSpPr>
          <p:cNvPr id="64515" name="Rectangle 3"/>
          <p:cNvSpPr>
            <a:spLocks noGrp="1" noChangeArrowheads="1"/>
          </p:cNvSpPr>
          <p:nvPr>
            <p:ph type="body" idx="1"/>
          </p:nvPr>
        </p:nvSpPr>
        <p:spPr/>
        <p:txBody>
          <a:bodyPr>
            <a:normAutofit fontScale="92500" lnSpcReduction="10000"/>
          </a:bodyPr>
          <a:lstStyle/>
          <a:p>
            <a:pPr eaLnBrk="1" hangingPunct="1"/>
            <a:r>
              <a:rPr lang="en-US">
                <a:latin typeface="Arial" charset="0"/>
                <a:cs typeface="Arial" charset="0"/>
              </a:rPr>
              <a:t>Don</a:t>
            </a:r>
            <a:r>
              <a:rPr lang="ja-JP" altLang="en-US">
                <a:latin typeface="Arial" charset="0"/>
                <a:cs typeface="Arial" charset="0"/>
              </a:rPr>
              <a:t>’</a:t>
            </a:r>
            <a:r>
              <a:rPr lang="en-US">
                <a:latin typeface="Arial" charset="0"/>
                <a:cs typeface="Arial" charset="0"/>
              </a:rPr>
              <a:t>t rely on color alone to convey meaning.</a:t>
            </a:r>
          </a:p>
          <a:p>
            <a:pPr eaLnBrk="1" hangingPunct="1"/>
            <a:r>
              <a:rPr lang="en-US">
                <a:latin typeface="Arial" charset="0"/>
                <a:cs typeface="Arial" charset="0"/>
              </a:rPr>
              <a:t>The use of color can enhance comprehension, but do not use color alone to convey information. </a:t>
            </a:r>
          </a:p>
          <a:p>
            <a:pPr eaLnBrk="1" hangingPunct="1"/>
            <a:r>
              <a:rPr lang="en-US">
                <a:latin typeface="Arial" charset="0"/>
                <a:cs typeface="Arial" charset="0"/>
              </a:rPr>
              <a:t>That information may not be available to a person who is colorblind and will be unavailable to screen reader users. </a:t>
            </a:r>
          </a:p>
          <a:p>
            <a:pPr eaLnBrk="1" hangingPunct="1"/>
            <a:r>
              <a:rPr lang="en-US">
                <a:latin typeface="Arial" charset="0"/>
                <a:cs typeface="Arial" charset="0"/>
                <a:hlinkClick r:id="rId2"/>
              </a:rPr>
              <a:t>http://www.webaim.org/articles/visual/colorblind.php</a:t>
            </a:r>
            <a:r>
              <a:rPr lang="en-US">
                <a:latin typeface="Arial" charset="0"/>
                <a:cs typeface="Arial" charset="0"/>
              </a:rPr>
              <a:t> </a:t>
            </a:r>
          </a:p>
        </p:txBody>
      </p:sp>
    </p:spTree>
    <p:extLst>
      <p:ext uri="{BB962C8B-B14F-4D97-AF65-F5344CB8AC3E}">
        <p14:creationId xmlns:p14="http://schemas.microsoft.com/office/powerpoint/2010/main" val="18720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cs typeface="Arial" charset="0"/>
              </a:rPr>
              <a:t>Falling Short of Expectations</a:t>
            </a:r>
          </a:p>
        </p:txBody>
      </p:sp>
      <p:sp>
        <p:nvSpPr>
          <p:cNvPr id="35843" name="Rectangle 3"/>
          <p:cNvSpPr>
            <a:spLocks noGrp="1" noChangeArrowheads="1"/>
          </p:cNvSpPr>
          <p:nvPr>
            <p:ph type="body" idx="1"/>
          </p:nvPr>
        </p:nvSpPr>
        <p:spPr/>
        <p:txBody>
          <a:bodyPr/>
          <a:lstStyle/>
          <a:p>
            <a:pPr eaLnBrk="1" hangingPunct="1"/>
            <a:r>
              <a:rPr lang="en-US" dirty="0">
                <a:latin typeface="Arial" charset="0"/>
                <a:cs typeface="Arial" charset="0"/>
              </a:rPr>
              <a:t>Some web pages require a mouse in order to be navigated.</a:t>
            </a:r>
          </a:p>
          <a:p>
            <a:pPr eaLnBrk="1" hangingPunct="1"/>
            <a:r>
              <a:rPr lang="en-US" dirty="0">
                <a:latin typeface="Arial" charset="0"/>
                <a:cs typeface="Arial" charset="0"/>
              </a:rPr>
              <a:t>Some pages have video/audio content that is not captioned.</a:t>
            </a:r>
          </a:p>
          <a:p>
            <a:pPr eaLnBrk="1" hangingPunct="1"/>
            <a:r>
              <a:rPr lang="en-US" dirty="0">
                <a:latin typeface="Arial" charset="0"/>
                <a:cs typeface="Arial" charset="0"/>
              </a:rPr>
              <a:t>Some web pages have much of their content presented as graphics only – what can a screen reader get access to?</a:t>
            </a:r>
          </a:p>
        </p:txBody>
      </p:sp>
    </p:spTree>
    <p:extLst>
      <p:ext uri="{BB962C8B-B14F-4D97-AF65-F5344CB8AC3E}">
        <p14:creationId xmlns:p14="http://schemas.microsoft.com/office/powerpoint/2010/main" val="1891975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Readability Level of Text</a:t>
            </a:r>
          </a:p>
        </p:txBody>
      </p:sp>
      <p:sp>
        <p:nvSpPr>
          <p:cNvPr id="65539"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5540"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2213" name="Rectangle 5" descr="A box highlighting readability level of text">
            <a:extLst>
              <a:ext uri="{C183D7F6-B498-43B3-948B-1728B52AA6E4}">
                <adec:decorative xmlns:adec="http://schemas.microsoft.com/office/drawing/2017/decorative" val="0"/>
              </a:ext>
            </a:extLst>
          </p:cNvPr>
          <p:cNvSpPr>
            <a:spLocks noChangeArrowheads="1"/>
          </p:cNvSpPr>
          <p:nvPr/>
        </p:nvSpPr>
        <p:spPr bwMode="auto">
          <a:xfrm>
            <a:off x="4648200" y="3333066"/>
            <a:ext cx="4267200" cy="990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387248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2213"/>
                                        </p:tgtEl>
                                        <p:attrNameLst>
                                          <p:attrName>style.visibility</p:attrName>
                                        </p:attrNameLst>
                                      </p:cBhvr>
                                      <p:to>
                                        <p:strVal val="visible"/>
                                      </p:to>
                                    </p:set>
                                    <p:animEffect transition="in" filter="fade">
                                      <p:cBhvr>
                                        <p:cTn id="7" dur="1000"/>
                                        <p:tgtEl>
                                          <p:spTgt spid="214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atin typeface="Arial" charset="0"/>
              </a:rPr>
              <a:t>Reading Level of Text</a:t>
            </a:r>
          </a:p>
        </p:txBody>
      </p:sp>
      <p:sp>
        <p:nvSpPr>
          <p:cNvPr id="66562" name="Content Placeholder 2"/>
          <p:cNvSpPr>
            <a:spLocks noGrp="1"/>
          </p:cNvSpPr>
          <p:nvPr>
            <p:ph idx="1"/>
          </p:nvPr>
        </p:nvSpPr>
        <p:spPr/>
        <p:txBody>
          <a:bodyPr>
            <a:normAutofit lnSpcReduction="10000"/>
          </a:bodyPr>
          <a:lstStyle/>
          <a:p>
            <a:r>
              <a:rPr lang="en-US" dirty="0">
                <a:latin typeface="Arial" charset="0"/>
              </a:rPr>
              <a:t>Keep the complexity level of the text on your website as simple as possible.</a:t>
            </a:r>
          </a:p>
          <a:p>
            <a:pPr lvl="1">
              <a:lnSpc>
                <a:spcPct val="90000"/>
              </a:lnSpc>
            </a:pPr>
            <a:r>
              <a:rPr lang="en-US" dirty="0">
                <a:latin typeface="Arial" charset="0"/>
              </a:rPr>
              <a:t>Be careful of non-literal text like sarcasm, or texts in which someone needs to </a:t>
            </a:r>
            <a:r>
              <a:rPr lang="ja-JP" altLang="en-US" dirty="0">
                <a:latin typeface="Arial" charset="0"/>
              </a:rPr>
              <a:t>“</a:t>
            </a:r>
            <a:r>
              <a:rPr lang="en-US" altLang="ja-JP" dirty="0">
                <a:latin typeface="Arial" charset="0"/>
              </a:rPr>
              <a:t>read between the lines</a:t>
            </a:r>
            <a:r>
              <a:rPr lang="ja-JP" altLang="en-US" dirty="0">
                <a:latin typeface="Arial" charset="0"/>
              </a:rPr>
              <a:t>”</a:t>
            </a:r>
            <a:r>
              <a:rPr lang="en-US" altLang="ja-JP" dirty="0">
                <a:latin typeface="Arial" charset="0"/>
              </a:rPr>
              <a:t> or make lots of inferences.</a:t>
            </a:r>
          </a:p>
          <a:p>
            <a:r>
              <a:rPr lang="en-US" dirty="0">
                <a:latin typeface="Arial" charset="0"/>
              </a:rPr>
              <a:t>There are online tools for scoring a text's difficulty level (or grade level).</a:t>
            </a:r>
          </a:p>
          <a:p>
            <a:r>
              <a:rPr lang="en-US" dirty="0">
                <a:latin typeface="Arial" charset="0"/>
              </a:rPr>
              <a:t>More people will be able to use the website.</a:t>
            </a:r>
          </a:p>
        </p:txBody>
      </p:sp>
      <p:sp>
        <p:nvSpPr>
          <p:cNvPr id="2" name="Rectangle 1"/>
          <p:cNvSpPr/>
          <p:nvPr/>
        </p:nvSpPr>
        <p:spPr>
          <a:xfrm>
            <a:off x="4650462" y="6488668"/>
            <a:ext cx="4493538" cy="369332"/>
          </a:xfrm>
          <a:prstGeom prst="rect">
            <a:avLst/>
          </a:prstGeom>
        </p:spPr>
        <p:txBody>
          <a:bodyPr wrap="none">
            <a:spAutoFit/>
          </a:bodyPr>
          <a:lstStyle/>
          <a:p>
            <a:r>
              <a:rPr lang="en-US" dirty="0">
                <a:latin typeface="Arial" charset="0"/>
                <a:cs typeface="Arial" charset="0"/>
                <a:hlinkClick r:id="rId2"/>
              </a:rPr>
              <a:t>http://www.webaim.org/techniques/writing/</a:t>
            </a:r>
            <a:r>
              <a:rPr lang="en-US" dirty="0">
                <a:latin typeface="Arial" charset="0"/>
                <a:cs typeface="Arial" charset="0"/>
              </a:rPr>
              <a:t> </a:t>
            </a:r>
          </a:p>
        </p:txBody>
      </p:sp>
    </p:spTree>
    <p:extLst>
      <p:ext uri="{BB962C8B-B14F-4D97-AF65-F5344CB8AC3E}">
        <p14:creationId xmlns:p14="http://schemas.microsoft.com/office/powerpoint/2010/main" val="2425020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671538"/>
            <a:ext cx="9144000" cy="1143000"/>
          </a:xfrm>
        </p:spPr>
        <p:txBody>
          <a:bodyPr>
            <a:normAutofit fontScale="90000"/>
          </a:bodyPr>
          <a:lstStyle/>
          <a:p>
            <a:r>
              <a:rPr lang="en-US" dirty="0">
                <a:latin typeface="Arial" charset="0"/>
              </a:rPr>
              <a:t>Design Impact: Text Comprehension</a:t>
            </a:r>
          </a:p>
        </p:txBody>
      </p:sp>
      <p:sp>
        <p:nvSpPr>
          <p:cNvPr id="99330" name="Rectangle 3"/>
          <p:cNvSpPr>
            <a:spLocks noGrp="1" noChangeArrowheads="1"/>
          </p:cNvSpPr>
          <p:nvPr>
            <p:ph type="body" idx="1"/>
          </p:nvPr>
        </p:nvSpPr>
        <p:spPr/>
        <p:txBody>
          <a:bodyPr>
            <a:normAutofit lnSpcReduction="10000"/>
          </a:bodyPr>
          <a:lstStyle/>
          <a:p>
            <a:r>
              <a:rPr lang="en-US" sz="2800">
                <a:latin typeface="Arial" charset="0"/>
              </a:rPr>
              <a:t>As a general statement, the more structured your document is, the easier it will be to understand. Structure in documents can be created by adding:</a:t>
            </a:r>
          </a:p>
          <a:p>
            <a:pPr lvl="1"/>
            <a:r>
              <a:rPr lang="en-US" sz="2400">
                <a:latin typeface="Arial" charset="0"/>
                <a:ea typeface="Arial" charset="0"/>
                <a:cs typeface="Arial" charset="0"/>
              </a:rPr>
              <a:t>headings </a:t>
            </a:r>
          </a:p>
          <a:p>
            <a:pPr lvl="1"/>
            <a:r>
              <a:rPr lang="en-US" sz="2400">
                <a:latin typeface="Arial" charset="0"/>
                <a:ea typeface="Arial" charset="0"/>
                <a:cs typeface="Arial" charset="0"/>
              </a:rPr>
              <a:t>bulleted lists </a:t>
            </a:r>
          </a:p>
          <a:p>
            <a:pPr lvl="1"/>
            <a:r>
              <a:rPr lang="en-US" sz="2400">
                <a:latin typeface="Arial" charset="0"/>
                <a:ea typeface="Arial" charset="0"/>
                <a:cs typeface="Arial" charset="0"/>
              </a:rPr>
              <a:t>numbered lists </a:t>
            </a:r>
          </a:p>
          <a:p>
            <a:pPr lvl="1"/>
            <a:r>
              <a:rPr lang="en-US" sz="2400">
                <a:latin typeface="Arial" charset="0"/>
                <a:ea typeface="Arial" charset="0"/>
                <a:cs typeface="Arial" charset="0"/>
              </a:rPr>
              <a:t>definition lists </a:t>
            </a:r>
          </a:p>
          <a:p>
            <a:pPr lvl="1"/>
            <a:r>
              <a:rPr lang="en-US" sz="2400">
                <a:latin typeface="Arial" charset="0"/>
                <a:ea typeface="Arial" charset="0"/>
                <a:cs typeface="Arial" charset="0"/>
              </a:rPr>
              <a:t>indented quotes (using the &lt;blockquote&gt; tag) </a:t>
            </a:r>
          </a:p>
          <a:p>
            <a:r>
              <a:rPr lang="en-US" sz="2800">
                <a:latin typeface="Arial" charset="0"/>
              </a:rPr>
              <a:t>Use of whitespace can also convey structure.</a:t>
            </a:r>
          </a:p>
        </p:txBody>
      </p:sp>
    </p:spTree>
    <p:extLst>
      <p:ext uri="{BB962C8B-B14F-4D97-AF65-F5344CB8AC3E}">
        <p14:creationId xmlns:p14="http://schemas.microsoft.com/office/powerpoint/2010/main" val="1671691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atin typeface="Arial" charset="0"/>
                <a:cs typeface="Arial" charset="0"/>
              </a:rPr>
              <a:t>Worth a Thousand Words</a:t>
            </a:r>
          </a:p>
        </p:txBody>
      </p:sp>
      <p:pic>
        <p:nvPicPr>
          <p:cNvPr id="65540" name="hand_muscles" descr="Medical illustration of the muscles in the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699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5"/>
          <p:cNvSpPr>
            <a:spLocks noGrp="1" noChangeArrowheads="1"/>
          </p:cNvSpPr>
          <p:nvPr>
            <p:ph type="body" sz="half" idx="2"/>
          </p:nvPr>
        </p:nvSpPr>
        <p:spPr>
          <a:xfrm>
            <a:off x="5105400" y="1752600"/>
            <a:ext cx="3733800" cy="4953000"/>
          </a:xfrm>
        </p:spPr>
        <p:txBody>
          <a:bodyPr>
            <a:normAutofit fontScale="92500" lnSpcReduction="20000"/>
          </a:bodyPr>
          <a:lstStyle/>
          <a:p>
            <a:pPr eaLnBrk="1" hangingPunct="1"/>
            <a:r>
              <a:rPr lang="en-US" dirty="0">
                <a:latin typeface="Arial" charset="0"/>
                <a:cs typeface="Arial" charset="0"/>
              </a:rPr>
              <a:t>Imagine trying to convey this complex anatomical structure to using words alone.</a:t>
            </a:r>
          </a:p>
          <a:p>
            <a:r>
              <a:rPr lang="en-US" dirty="0">
                <a:latin typeface="Arial" charset="0"/>
              </a:rPr>
              <a:t>Supplemental media such as illustrations, icons, video and audio have the potential to greatly enhance the accessibility of web content for people with cognitive disabilities.</a:t>
            </a:r>
          </a:p>
        </p:txBody>
      </p:sp>
    </p:spTree>
    <p:extLst>
      <p:ext uri="{BB962C8B-B14F-4D97-AF65-F5344CB8AC3E}">
        <p14:creationId xmlns:p14="http://schemas.microsoft.com/office/powerpoint/2010/main" val="2151935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Cognitive Disabilities</a:t>
            </a:r>
          </a:p>
        </p:txBody>
      </p:sp>
      <p:sp>
        <p:nvSpPr>
          <p:cNvPr id="68611"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8612"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3237" name="Rectangle 5" descr="A box highlighting cognitive disabilities">
            <a:extLst>
              <a:ext uri="{C183D7F6-B498-43B3-948B-1728B52AA6E4}">
                <adec:decorative xmlns:adec="http://schemas.microsoft.com/office/drawing/2017/decorative" val="0"/>
              </a:ext>
            </a:extLst>
          </p:cNvPr>
          <p:cNvSpPr>
            <a:spLocks noChangeArrowheads="1"/>
          </p:cNvSpPr>
          <p:nvPr/>
        </p:nvSpPr>
        <p:spPr bwMode="auto">
          <a:xfrm>
            <a:off x="4648200" y="4207410"/>
            <a:ext cx="4267200" cy="609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35116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3237"/>
                                        </p:tgtEl>
                                        <p:attrNameLst>
                                          <p:attrName>style.visibility</p:attrName>
                                        </p:attrNameLst>
                                      </p:cBhvr>
                                      <p:to>
                                        <p:strVal val="visible"/>
                                      </p:to>
                                    </p:set>
                                    <p:animEffect transition="in" filter="fade">
                                      <p:cBhvr>
                                        <p:cTn id="7" dur="1000"/>
                                        <p:tgtEl>
                                          <p:spTgt spid="2143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32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dirty="0">
                <a:latin typeface="Arial" charset="0"/>
              </a:rPr>
              <a:t>Design Impact: Memory</a:t>
            </a:r>
          </a:p>
        </p:txBody>
      </p:sp>
      <p:sp>
        <p:nvSpPr>
          <p:cNvPr id="102402" name="Rectangle 3"/>
          <p:cNvSpPr>
            <a:spLocks noGrp="1" noChangeArrowheads="1"/>
          </p:cNvSpPr>
          <p:nvPr>
            <p:ph type="body" idx="1"/>
          </p:nvPr>
        </p:nvSpPr>
        <p:spPr/>
        <p:txBody>
          <a:bodyPr>
            <a:normAutofit lnSpcReduction="10000"/>
          </a:bodyPr>
          <a:lstStyle/>
          <a:p>
            <a:r>
              <a:rPr lang="en-US" sz="2800">
                <a:latin typeface="Arial" charset="0"/>
              </a:rPr>
              <a:t>Any kind of reminder of the overall context of a web site can help people with memory deficits. </a:t>
            </a:r>
          </a:p>
          <a:p>
            <a:r>
              <a:rPr lang="en-US" sz="2800">
                <a:latin typeface="Arial" charset="0"/>
              </a:rPr>
              <a:t>Lengthy interactive processes, such as those required to purchase items online, should be kept as simple and brief as possible. </a:t>
            </a:r>
          </a:p>
          <a:p>
            <a:r>
              <a:rPr lang="en-US" sz="2800">
                <a:latin typeface="Arial" charset="0"/>
              </a:rPr>
              <a:t>To focus the users' attention on specific tasks, the interaction should probably be broken up into separate pages, but help users keep track of their progress so they do not get lost in the process.</a:t>
            </a:r>
          </a:p>
        </p:txBody>
      </p:sp>
    </p:spTree>
    <p:extLst>
      <p:ext uri="{BB962C8B-B14F-4D97-AF65-F5344CB8AC3E}">
        <p14:creationId xmlns:p14="http://schemas.microsoft.com/office/powerpoint/2010/main" val="134662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normAutofit fontScale="90000"/>
          </a:bodyPr>
          <a:lstStyle/>
          <a:p>
            <a:r>
              <a:rPr lang="en-US" dirty="0">
                <a:latin typeface="Arial" charset="0"/>
              </a:rPr>
              <a:t>Design Impact: Problem Solving</a:t>
            </a:r>
          </a:p>
        </p:txBody>
      </p:sp>
      <p:sp>
        <p:nvSpPr>
          <p:cNvPr id="103426" name="Rectangle 3"/>
          <p:cNvSpPr>
            <a:spLocks noGrp="1" noChangeArrowheads="1"/>
          </p:cNvSpPr>
          <p:nvPr>
            <p:ph type="body" idx="1"/>
          </p:nvPr>
        </p:nvSpPr>
        <p:spPr/>
        <p:txBody>
          <a:bodyPr>
            <a:normAutofit/>
          </a:bodyPr>
          <a:lstStyle/>
          <a:p>
            <a:pPr>
              <a:lnSpc>
                <a:spcPct val="90000"/>
              </a:lnSpc>
            </a:pPr>
            <a:r>
              <a:rPr lang="en-US" sz="2400" dirty="0">
                <a:latin typeface="Arial" charset="0"/>
              </a:rPr>
              <a:t>Resilience can be low for errors and the resulting frustration may make someone abandon a computer program or website.</a:t>
            </a:r>
          </a:p>
          <a:p>
            <a:pPr lvl="1">
              <a:lnSpc>
                <a:spcPct val="90000"/>
              </a:lnSpc>
            </a:pPr>
            <a:r>
              <a:rPr lang="en-US" sz="2000" dirty="0">
                <a:latin typeface="Arial" charset="0"/>
                <a:ea typeface="Arial" charset="0"/>
                <a:cs typeface="Arial" charset="0"/>
              </a:rPr>
              <a:t>404 error from a bad link or a link that does not take them where they thought they were going</a:t>
            </a:r>
          </a:p>
          <a:p>
            <a:pPr>
              <a:lnSpc>
                <a:spcPct val="90000"/>
              </a:lnSpc>
            </a:pPr>
            <a:r>
              <a:rPr lang="en-US" sz="2400" dirty="0">
                <a:latin typeface="Arial" charset="0"/>
              </a:rPr>
              <a:t>Error messages should be as clear as possible, telling users what they did wrong and how to fix the problem. </a:t>
            </a:r>
          </a:p>
          <a:p>
            <a:pPr>
              <a:lnSpc>
                <a:spcPct val="90000"/>
              </a:lnSpc>
            </a:pPr>
            <a:r>
              <a:rPr lang="en-US" sz="2400" dirty="0">
                <a:latin typeface="Arial" charset="0"/>
              </a:rPr>
              <a:t>Search features should suggest alternate spellings to users if the original spelling seems suspicious</a:t>
            </a:r>
          </a:p>
          <a:p>
            <a:pPr>
              <a:lnSpc>
                <a:spcPct val="90000"/>
              </a:lnSpc>
            </a:pPr>
            <a:r>
              <a:rPr lang="en-US" sz="2400" dirty="0">
                <a:latin typeface="Arial" charset="0"/>
              </a:rPr>
              <a:t>Users should be warned when actions can cause potentially serious consequences, such as deleting a file. </a:t>
            </a:r>
          </a:p>
        </p:txBody>
      </p:sp>
    </p:spTree>
    <p:extLst>
      <p:ext uri="{BB962C8B-B14F-4D97-AF65-F5344CB8AC3E}">
        <p14:creationId xmlns:p14="http://schemas.microsoft.com/office/powerpoint/2010/main" val="3177113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dirty="0">
                <a:latin typeface="Arial" charset="0"/>
              </a:rPr>
              <a:t>Design Impact: Attention</a:t>
            </a:r>
          </a:p>
        </p:txBody>
      </p:sp>
      <p:sp>
        <p:nvSpPr>
          <p:cNvPr id="106498" name="Rectangle 3"/>
          <p:cNvSpPr>
            <a:spLocks noGrp="1" noChangeArrowheads="1"/>
          </p:cNvSpPr>
          <p:nvPr>
            <p:ph type="body" idx="1"/>
          </p:nvPr>
        </p:nvSpPr>
        <p:spPr/>
        <p:txBody>
          <a:bodyPr>
            <a:normAutofit/>
          </a:bodyPr>
          <a:lstStyle/>
          <a:p>
            <a:r>
              <a:rPr lang="en-US" sz="2800" dirty="0">
                <a:latin typeface="Arial" charset="0"/>
              </a:rPr>
              <a:t>Distractions such as scrolling text and blinking icons can make the web environment difficult. </a:t>
            </a:r>
          </a:p>
          <a:p>
            <a:r>
              <a:rPr lang="en-US" sz="2800" dirty="0">
                <a:latin typeface="Arial" charset="0"/>
              </a:rPr>
              <a:t>Use headings to draw attention to the important points and outline of the content. </a:t>
            </a:r>
          </a:p>
          <a:p>
            <a:r>
              <a:rPr lang="en-US" sz="2800" dirty="0">
                <a:latin typeface="Arial" charset="0"/>
              </a:rPr>
              <a:t>Avoid background noises or images that distract. </a:t>
            </a:r>
          </a:p>
        </p:txBody>
      </p:sp>
    </p:spTree>
    <p:extLst>
      <p:ext uri="{BB962C8B-B14F-4D97-AF65-F5344CB8AC3E}">
        <p14:creationId xmlns:p14="http://schemas.microsoft.com/office/powerpoint/2010/main" val="279690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dirty="0">
                <a:latin typeface="Arial" charset="0"/>
                <a:cs typeface="Arial" charset="0"/>
              </a:rPr>
              <a:t>Design Impact: Flashing Images</a:t>
            </a:r>
          </a:p>
        </p:txBody>
      </p:sp>
      <p:sp>
        <p:nvSpPr>
          <p:cNvPr id="70659" name="Rectangle 3"/>
          <p:cNvSpPr>
            <a:spLocks noGrp="1" noChangeArrowheads="1"/>
          </p:cNvSpPr>
          <p:nvPr>
            <p:ph type="body" idx="1"/>
          </p:nvPr>
        </p:nvSpPr>
        <p:spPr/>
        <p:txBody>
          <a:bodyPr>
            <a:normAutofit fontScale="92500"/>
          </a:bodyPr>
          <a:lstStyle/>
          <a:p>
            <a:pPr eaLnBrk="1" hangingPunct="1"/>
            <a:r>
              <a:rPr lang="en-US" sz="2800">
                <a:latin typeface="Arial" charset="0"/>
                <a:cs typeface="Arial" charset="0"/>
              </a:rPr>
              <a:t>People with seizure disorders can be sensitive to images with flashing or with complex patterns that seem to </a:t>
            </a:r>
            <a:r>
              <a:rPr lang="ja-JP" altLang="en-US" sz="2800">
                <a:latin typeface="Arial" charset="0"/>
                <a:cs typeface="Arial" charset="0"/>
              </a:rPr>
              <a:t>“</a:t>
            </a:r>
            <a:r>
              <a:rPr lang="en-US" sz="2800">
                <a:latin typeface="Arial" charset="0"/>
                <a:cs typeface="Arial" charset="0"/>
              </a:rPr>
              <a:t>jump</a:t>
            </a:r>
            <a:r>
              <a:rPr lang="ja-JP" altLang="en-US" sz="2800">
                <a:latin typeface="Arial" charset="0"/>
                <a:cs typeface="Arial" charset="0"/>
              </a:rPr>
              <a:t>”</a:t>
            </a:r>
            <a:r>
              <a:rPr lang="en-US" sz="2800">
                <a:latin typeface="Arial" charset="0"/>
                <a:cs typeface="Arial" charset="0"/>
              </a:rPr>
              <a:t> or </a:t>
            </a:r>
            <a:r>
              <a:rPr lang="ja-JP" altLang="en-US" sz="2800">
                <a:latin typeface="Arial" charset="0"/>
                <a:cs typeface="Arial" charset="0"/>
              </a:rPr>
              <a:t>“</a:t>
            </a:r>
            <a:r>
              <a:rPr lang="en-US" sz="2800">
                <a:latin typeface="Arial" charset="0"/>
                <a:cs typeface="Arial" charset="0"/>
              </a:rPr>
              <a:t>wiggle</a:t>
            </a:r>
            <a:r>
              <a:rPr lang="ja-JP" altLang="en-US" sz="2800">
                <a:latin typeface="Arial" charset="0"/>
                <a:cs typeface="Arial" charset="0"/>
              </a:rPr>
              <a:t>”</a:t>
            </a:r>
            <a:r>
              <a:rPr lang="en-US" sz="2800">
                <a:latin typeface="Arial" charset="0"/>
                <a:cs typeface="Arial" charset="0"/>
              </a:rPr>
              <a:t> due to optical illusions.</a:t>
            </a:r>
          </a:p>
          <a:p>
            <a:pPr eaLnBrk="1" hangingPunct="1"/>
            <a:r>
              <a:rPr lang="en-US" sz="2800">
                <a:latin typeface="Arial" charset="0"/>
                <a:cs typeface="Arial" charset="0"/>
              </a:rPr>
              <a:t>Be careful when you design your animations. Don't cause a seizure!</a:t>
            </a:r>
          </a:p>
          <a:p>
            <a:pPr lvl="1" eaLnBrk="1" hangingPunct="1"/>
            <a:r>
              <a:rPr lang="en-US" sz="2400">
                <a:latin typeface="Arial" charset="0"/>
                <a:ea typeface="Arial" charset="0"/>
                <a:cs typeface="Arial" charset="0"/>
              </a:rPr>
              <a:t>Most designers don't create graphics that even approach the point that they might cause seizures, but some multimedia developers do venture into this territory. </a:t>
            </a:r>
          </a:p>
          <a:p>
            <a:pPr lvl="1" eaLnBrk="1" hangingPunct="1"/>
            <a:r>
              <a:rPr lang="en-US" sz="2400">
                <a:latin typeface="Arial" charset="0"/>
                <a:ea typeface="Arial" charset="0"/>
                <a:cs typeface="Arial" charset="0"/>
              </a:rPr>
              <a:t>Flash designers are especially notorious for creating modernistic animations that flicker and strobe across the screen. </a:t>
            </a:r>
          </a:p>
        </p:txBody>
      </p:sp>
    </p:spTree>
    <p:extLst>
      <p:ext uri="{BB962C8B-B14F-4D97-AF65-F5344CB8AC3E}">
        <p14:creationId xmlns:p14="http://schemas.microsoft.com/office/powerpoint/2010/main" val="3272950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Cognitive / Learning Disabilities</a:t>
            </a:r>
          </a:p>
        </p:txBody>
      </p:sp>
      <p:sp>
        <p:nvSpPr>
          <p:cNvPr id="3" name="Content Placeholder 2"/>
          <p:cNvSpPr>
            <a:spLocks noGrp="1"/>
          </p:cNvSpPr>
          <p:nvPr>
            <p:ph idx="1"/>
          </p:nvPr>
        </p:nvSpPr>
        <p:spPr/>
        <p:txBody>
          <a:bodyPr>
            <a:normAutofit fontScale="92500" lnSpcReduction="10000"/>
          </a:bodyPr>
          <a:lstStyle/>
          <a:p>
            <a:r>
              <a:rPr lang="en-US" dirty="0"/>
              <a:t>Flashing images: seizure disorders</a:t>
            </a:r>
          </a:p>
          <a:p>
            <a:r>
              <a:rPr lang="en-US" dirty="0"/>
              <a:t>Supporting Read-Aloud</a:t>
            </a:r>
          </a:p>
          <a:p>
            <a:pPr lvl="1"/>
            <a:r>
              <a:rPr lang="en-US" dirty="0"/>
              <a:t>May prefer to have the computer automatically read the text on a website out loud.</a:t>
            </a:r>
          </a:p>
          <a:p>
            <a:r>
              <a:rPr lang="en-US" dirty="0"/>
              <a:t>Spelling, writing difficulties</a:t>
            </a:r>
          </a:p>
          <a:p>
            <a:pPr lvl="1"/>
            <a:r>
              <a:rPr lang="en-US" dirty="0"/>
              <a:t>May benefit from spell-checkers, other tools.</a:t>
            </a:r>
          </a:p>
          <a:p>
            <a:r>
              <a:rPr lang="en-US" dirty="0"/>
              <a:t>Distractions on webpages (advertisements, many links, cluttered structure, decorative animations) may impact comprehension</a:t>
            </a:r>
          </a:p>
        </p:txBody>
      </p:sp>
    </p:spTree>
    <p:extLst>
      <p:ext uri="{BB962C8B-B14F-4D97-AF65-F5344CB8AC3E}">
        <p14:creationId xmlns:p14="http://schemas.microsoft.com/office/powerpoint/2010/main" val="12646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atin typeface="Arial" charset="0"/>
                <a:cs typeface="Arial" charset="0"/>
              </a:rPr>
              <a:t>Web Accessibility Principles</a:t>
            </a:r>
          </a:p>
        </p:txBody>
      </p:sp>
      <p:sp>
        <p:nvSpPr>
          <p:cNvPr id="36867" name="Rectangle 3"/>
          <p:cNvSpPr>
            <a:spLocks noGrp="1" noChangeArrowheads="1"/>
          </p:cNvSpPr>
          <p:nvPr>
            <p:ph type="body" idx="1"/>
          </p:nvPr>
        </p:nvSpPr>
        <p:spPr/>
        <p:txBody>
          <a:bodyPr>
            <a:normAutofit fontScale="92500" lnSpcReduction="10000"/>
          </a:bodyPr>
          <a:lstStyle/>
          <a:p>
            <a:pPr>
              <a:lnSpc>
                <a:spcPct val="80000"/>
              </a:lnSpc>
              <a:buFontTx/>
              <a:buNone/>
            </a:pPr>
            <a:r>
              <a:rPr lang="en-US" sz="2400" dirty="0">
                <a:latin typeface="Arial" charset="0"/>
                <a:cs typeface="Arial" charset="0"/>
              </a:rPr>
              <a:t>Web accessibility principles for users who are blind:</a:t>
            </a:r>
          </a:p>
          <a:p>
            <a:pPr>
              <a:lnSpc>
                <a:spcPct val="80000"/>
              </a:lnSpc>
            </a:pPr>
            <a:r>
              <a:rPr lang="en-US" sz="2400" b="1" dirty="0">
                <a:latin typeface="Arial" charset="0"/>
                <a:cs typeface="Arial" charset="0"/>
              </a:rPr>
              <a:t>Make pages </a:t>
            </a:r>
            <a:r>
              <a:rPr lang="en-US" sz="2400" b="1" dirty="0">
                <a:latin typeface="Arial" charset="0"/>
                <a:cs typeface="Arial" charset="0"/>
                <a:hlinkClick r:id="rId2"/>
              </a:rPr>
              <a:t>perceivable</a:t>
            </a:r>
            <a:r>
              <a:rPr lang="en-US" sz="2400" b="1" dirty="0">
                <a:latin typeface="Arial" charset="0"/>
                <a:cs typeface="Arial" charset="0"/>
              </a:rPr>
              <a:t>:</a:t>
            </a:r>
            <a:r>
              <a:rPr lang="en-US" sz="2400" dirty="0">
                <a:latin typeface="Arial" charset="0"/>
                <a:cs typeface="Arial" charset="0"/>
              </a:rPr>
              <a:t> because they cannot perceive (see) visual information such as graphics, layout, or color-based cues </a:t>
            </a:r>
          </a:p>
          <a:p>
            <a:pPr>
              <a:lnSpc>
                <a:spcPct val="80000"/>
              </a:lnSpc>
            </a:pPr>
            <a:r>
              <a:rPr lang="en-US" sz="2400" b="1" dirty="0">
                <a:latin typeface="Arial" charset="0"/>
                <a:cs typeface="Arial" charset="0"/>
              </a:rPr>
              <a:t>Make pages </a:t>
            </a:r>
            <a:r>
              <a:rPr lang="en-US" sz="2400" b="1" dirty="0">
                <a:latin typeface="Arial" charset="0"/>
                <a:cs typeface="Arial" charset="0"/>
                <a:hlinkClick r:id="rId3"/>
              </a:rPr>
              <a:t>operable</a:t>
            </a:r>
            <a:r>
              <a:rPr lang="en-US" sz="2400" b="1" dirty="0">
                <a:latin typeface="Arial" charset="0"/>
                <a:cs typeface="Arial" charset="0"/>
              </a:rPr>
              <a:t>:</a:t>
            </a:r>
            <a:r>
              <a:rPr lang="en-US" sz="2400" dirty="0">
                <a:latin typeface="Arial" charset="0"/>
                <a:cs typeface="Arial" charset="0"/>
              </a:rPr>
              <a:t> because they usually depend on a keyboard to operate (navigate) web content functionality, rather than a mouse </a:t>
            </a:r>
          </a:p>
          <a:p>
            <a:pPr>
              <a:lnSpc>
                <a:spcPct val="80000"/>
              </a:lnSpc>
            </a:pPr>
            <a:r>
              <a:rPr lang="en-US" sz="2400" b="1" dirty="0">
                <a:latin typeface="Arial" charset="0"/>
                <a:cs typeface="Arial" charset="0"/>
              </a:rPr>
              <a:t>Make pages </a:t>
            </a:r>
            <a:r>
              <a:rPr lang="en-US" sz="2400" b="1" dirty="0">
                <a:latin typeface="Arial" charset="0"/>
                <a:cs typeface="Arial" charset="0"/>
                <a:hlinkClick r:id="rId4"/>
              </a:rPr>
              <a:t>understandable</a:t>
            </a:r>
            <a:r>
              <a:rPr lang="en-US" sz="2400" b="1" dirty="0">
                <a:latin typeface="Arial" charset="0"/>
                <a:cs typeface="Arial" charset="0"/>
              </a:rPr>
              <a:t>:</a:t>
            </a:r>
            <a:r>
              <a:rPr lang="en-US" sz="2400" dirty="0">
                <a:latin typeface="Arial" charset="0"/>
                <a:cs typeface="Arial" charset="0"/>
              </a:rPr>
              <a:t> because they cannot understand content that is presented in an illogical linear order, or which contains extraneous text not meant to be read word for word or character by character (such as long Web addresses), etc. </a:t>
            </a:r>
          </a:p>
          <a:p>
            <a:pPr>
              <a:lnSpc>
                <a:spcPct val="80000"/>
              </a:lnSpc>
            </a:pPr>
            <a:r>
              <a:rPr lang="en-US" sz="2400" b="1" dirty="0">
                <a:latin typeface="Arial" charset="0"/>
                <a:cs typeface="Arial" charset="0"/>
              </a:rPr>
              <a:t>Make pages </a:t>
            </a:r>
            <a:r>
              <a:rPr lang="en-US" sz="2400" b="1" dirty="0">
                <a:latin typeface="Arial" charset="0"/>
                <a:cs typeface="Arial" charset="0"/>
                <a:hlinkClick r:id="rId5"/>
              </a:rPr>
              <a:t>robust</a:t>
            </a:r>
            <a:r>
              <a:rPr lang="en-US" sz="2400" b="1" dirty="0">
                <a:latin typeface="Arial" charset="0"/>
                <a:cs typeface="Arial" charset="0"/>
              </a:rPr>
              <a:t>:</a:t>
            </a:r>
            <a:r>
              <a:rPr lang="en-US" sz="2400" dirty="0">
                <a:latin typeface="Arial" charset="0"/>
                <a:cs typeface="Arial" charset="0"/>
              </a:rPr>
              <a:t> because the assistive technologies used by the blind are not always capable of accessing a broad range of technologies, especially if they are new.</a:t>
            </a:r>
          </a:p>
          <a:p>
            <a:pPr>
              <a:lnSpc>
                <a:spcPct val="80000"/>
              </a:lnSpc>
            </a:pPr>
            <a:endParaRPr lang="en-US" sz="2400" dirty="0">
              <a:latin typeface="Arial" charset="0"/>
              <a:cs typeface="Arial" charset="0"/>
            </a:endParaRPr>
          </a:p>
        </p:txBody>
      </p:sp>
    </p:spTree>
    <p:extLst>
      <p:ext uri="{BB962C8B-B14F-4D97-AF65-F5344CB8AC3E}">
        <p14:creationId xmlns:p14="http://schemas.microsoft.com/office/powerpoint/2010/main" val="3739923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Conforming to Standards</a:t>
            </a:r>
          </a:p>
        </p:txBody>
      </p:sp>
      <p:sp>
        <p:nvSpPr>
          <p:cNvPr id="70659"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70660"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4261" name="Rectangle 5" descr="A box highlighting conforming to standards">
            <a:extLst>
              <a:ext uri="{C183D7F6-B498-43B3-948B-1728B52AA6E4}">
                <adec:decorative xmlns:adec="http://schemas.microsoft.com/office/drawing/2017/decorative" val="0"/>
              </a:ext>
            </a:extLst>
          </p:cNvPr>
          <p:cNvSpPr>
            <a:spLocks noChangeArrowheads="1"/>
          </p:cNvSpPr>
          <p:nvPr/>
        </p:nvSpPr>
        <p:spPr bwMode="auto">
          <a:xfrm>
            <a:off x="4648200" y="4793730"/>
            <a:ext cx="4267200" cy="930275"/>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520377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4261"/>
                                        </p:tgtEl>
                                        <p:attrNameLst>
                                          <p:attrName>style.visibility</p:attrName>
                                        </p:attrNameLst>
                                      </p:cBhvr>
                                      <p:to>
                                        <p:strVal val="visible"/>
                                      </p:to>
                                    </p:set>
                                    <p:animEffect transition="in" filter="fade">
                                      <p:cBhvr>
                                        <p:cTn id="7" dur="1000"/>
                                        <p:tgtEl>
                                          <p:spTgt spid="214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6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cs typeface="Arial" charset="0"/>
              </a:rPr>
              <a:t>Conforming to Standards</a:t>
            </a:r>
          </a:p>
        </p:txBody>
      </p:sp>
      <p:sp>
        <p:nvSpPr>
          <p:cNvPr id="71683" name="Rectangle 3"/>
          <p:cNvSpPr>
            <a:spLocks noGrp="1" noChangeArrowheads="1"/>
          </p:cNvSpPr>
          <p:nvPr>
            <p:ph type="body" idx="1"/>
          </p:nvPr>
        </p:nvSpPr>
        <p:spPr/>
        <p:txBody>
          <a:bodyPr>
            <a:normAutofit lnSpcReduction="10000"/>
          </a:bodyPr>
          <a:lstStyle/>
          <a:p>
            <a:pPr eaLnBrk="1" hangingPunct="1"/>
            <a:r>
              <a:rPr lang="en-US" dirty="0">
                <a:latin typeface="Arial" charset="0"/>
                <a:cs typeface="Arial" charset="0"/>
              </a:rPr>
              <a:t>Making sure that your website follows the official HTML format will make it more likely that users with disabilities will be able to access your site, because their tools will interact with it in expected ways.</a:t>
            </a:r>
          </a:p>
          <a:p>
            <a:pPr eaLnBrk="1" hangingPunct="1"/>
            <a:r>
              <a:rPr lang="en-US" dirty="0">
                <a:latin typeface="Arial" charset="0"/>
                <a:cs typeface="Arial" charset="0"/>
              </a:rPr>
              <a:t>For instance, it is recommended to follow the modern standard of separating the specification of your content from its visual appearance…  </a:t>
            </a:r>
          </a:p>
        </p:txBody>
      </p:sp>
    </p:spTree>
    <p:extLst>
      <p:ext uri="{BB962C8B-B14F-4D97-AF65-F5344CB8AC3E}">
        <p14:creationId xmlns:p14="http://schemas.microsoft.com/office/powerpoint/2010/main" val="2270245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Several ways to control appearance</a:t>
            </a:r>
          </a:p>
        </p:txBody>
      </p:sp>
      <p:sp>
        <p:nvSpPr>
          <p:cNvPr id="3" name="Content Placeholder 2"/>
          <p:cNvSpPr>
            <a:spLocks noGrp="1"/>
          </p:cNvSpPr>
          <p:nvPr>
            <p:ph idx="1"/>
          </p:nvPr>
        </p:nvSpPr>
        <p:spPr/>
        <p:txBody>
          <a:bodyPr>
            <a:normAutofit fontScale="92500"/>
          </a:bodyPr>
          <a:lstStyle/>
          <a:p>
            <a:r>
              <a:rPr lang="en-US" dirty="0"/>
              <a:t>There are several ways in which someone can set the visual appearance (size, color, boldness, font, placement, borders, etc.) of items on a webpage.</a:t>
            </a:r>
          </a:p>
          <a:p>
            <a:pPr lvl="1"/>
            <a:r>
              <a:rPr lang="en-US" dirty="0"/>
              <a:t>Some ways of doing this are "hard coded" such that things don't resize or change appearance, even if the user asks their </a:t>
            </a:r>
            <a:r>
              <a:rPr lang="en-US" dirty="0" err="1"/>
              <a:t>webbrowser</a:t>
            </a:r>
            <a:r>
              <a:rPr lang="en-US" dirty="0"/>
              <a:t> to enlarge the page or override the colors.</a:t>
            </a:r>
          </a:p>
          <a:p>
            <a:pPr lvl="1"/>
            <a:r>
              <a:rPr lang="en-US" dirty="0"/>
              <a:t>This makes the page less accessible for low vision users who many need this flexibility.</a:t>
            </a:r>
          </a:p>
        </p:txBody>
      </p:sp>
    </p:spTree>
    <p:extLst>
      <p:ext uri="{BB962C8B-B14F-4D97-AF65-F5344CB8AC3E}">
        <p14:creationId xmlns:p14="http://schemas.microsoft.com/office/powerpoint/2010/main" val="3345571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dirty="0">
                <a:latin typeface="Arial" charset="0"/>
              </a:rPr>
              <a:t>Using CSS for Visual Details</a:t>
            </a:r>
          </a:p>
        </p:txBody>
      </p:sp>
      <p:sp>
        <p:nvSpPr>
          <p:cNvPr id="71682" name="Rectangle 3"/>
          <p:cNvSpPr>
            <a:spLocks noGrp="1" noChangeArrowheads="1"/>
          </p:cNvSpPr>
          <p:nvPr>
            <p:ph idx="1"/>
          </p:nvPr>
        </p:nvSpPr>
        <p:spPr/>
        <p:txBody>
          <a:bodyPr>
            <a:normAutofit fontScale="92500"/>
          </a:bodyPr>
          <a:lstStyle/>
          <a:p>
            <a:pPr eaLnBrk="1" hangingPunct="1"/>
            <a:r>
              <a:rPr lang="en-US" dirty="0">
                <a:latin typeface="Arial" charset="0"/>
              </a:rPr>
              <a:t>Using "Cascading Style Sheets" (CSS) is the preferred way to set visual details.  </a:t>
            </a:r>
          </a:p>
          <a:p>
            <a:pPr lvl="1" eaLnBrk="1" hangingPunct="1"/>
            <a:r>
              <a:rPr lang="en-US" dirty="0">
                <a:latin typeface="Arial" charset="0"/>
              </a:rPr>
              <a:t>This allows the author of a webpage to separate the information content of a page from the details of its visual presentation. </a:t>
            </a:r>
          </a:p>
          <a:p>
            <a:pPr lvl="1" eaLnBrk="1" hangingPunct="1"/>
            <a:r>
              <a:rPr lang="en-US" dirty="0">
                <a:latin typeface="Arial" charset="0"/>
              </a:rPr>
              <a:t>This makes it easy for the author to set the order in which elements of the webpage should be read by a screen reader, regardless of how they are laid out visually on the screen.</a:t>
            </a:r>
          </a:p>
          <a:p>
            <a:pPr lvl="1" eaLnBrk="1" hangingPunct="1"/>
            <a:r>
              <a:rPr lang="en-US" dirty="0">
                <a:latin typeface="Arial" charset="0"/>
              </a:rPr>
              <a:t>This provides more flexibility and accessibility. </a:t>
            </a:r>
          </a:p>
        </p:txBody>
      </p:sp>
    </p:spTree>
    <p:extLst>
      <p:ext uri="{BB962C8B-B14F-4D97-AF65-F5344CB8AC3E}">
        <p14:creationId xmlns:p14="http://schemas.microsoft.com/office/powerpoint/2010/main" val="2705772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Responsive Design</a:t>
            </a:r>
          </a:p>
        </p:txBody>
      </p:sp>
      <p:sp>
        <p:nvSpPr>
          <p:cNvPr id="3" name="Content Placeholder 2"/>
          <p:cNvSpPr>
            <a:spLocks noGrp="1"/>
          </p:cNvSpPr>
          <p:nvPr>
            <p:ph idx="1"/>
          </p:nvPr>
        </p:nvSpPr>
        <p:spPr>
          <a:xfrm>
            <a:off x="457200" y="1997100"/>
            <a:ext cx="8229600" cy="4750465"/>
          </a:xfrm>
        </p:spPr>
        <p:txBody>
          <a:bodyPr>
            <a:normAutofit fontScale="92500" lnSpcReduction="20000"/>
          </a:bodyPr>
          <a:lstStyle/>
          <a:p>
            <a:r>
              <a:rPr lang="en-US" dirty="0"/>
              <a:t>Website design in which the presentation of pages adapts to the specific device or screen size of the user can benefit people with disabilities.</a:t>
            </a:r>
          </a:p>
          <a:p>
            <a:r>
              <a:rPr lang="en-US" dirty="0"/>
              <a:t>RD can help the user</a:t>
            </a:r>
            <a:br>
              <a:rPr lang="en-US" dirty="0"/>
            </a:br>
            <a:r>
              <a:rPr lang="en-US" dirty="0"/>
              <a:t>of a smartphone avoid</a:t>
            </a:r>
            <a:br>
              <a:rPr lang="en-US" dirty="0"/>
            </a:br>
            <a:r>
              <a:rPr lang="en-US" dirty="0"/>
              <a:t> “sideways scrolling” </a:t>
            </a:r>
            <a:br>
              <a:rPr lang="en-US" dirty="0"/>
            </a:br>
            <a:r>
              <a:rPr lang="en-US" dirty="0"/>
              <a:t>to read lines of text,</a:t>
            </a:r>
            <a:br>
              <a:rPr lang="en-US" dirty="0"/>
            </a:br>
            <a:r>
              <a:rPr lang="en-US" dirty="0"/>
              <a:t>and it also benefits</a:t>
            </a:r>
            <a:br>
              <a:rPr lang="en-US" dirty="0"/>
            </a:br>
            <a:r>
              <a:rPr lang="en-US" dirty="0"/>
              <a:t>people who use </a:t>
            </a:r>
            <a:br>
              <a:rPr lang="en-US" dirty="0"/>
            </a:br>
            <a:r>
              <a:rPr lang="en-US" dirty="0"/>
              <a:t>screen magnifiers.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730" y="3489738"/>
            <a:ext cx="5057242" cy="3172968"/>
          </a:xfrm>
          <a:prstGeom prst="rect">
            <a:avLst/>
          </a:prstGeom>
        </p:spPr>
      </p:pic>
    </p:spTree>
    <p:extLst>
      <p:ext uri="{BB962C8B-B14F-4D97-AF65-F5344CB8AC3E}">
        <p14:creationId xmlns:p14="http://schemas.microsoft.com/office/powerpoint/2010/main" val="3963743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Don’t Use Tables to Layout Page</a:t>
            </a:r>
          </a:p>
        </p:txBody>
      </p:sp>
      <p:sp>
        <p:nvSpPr>
          <p:cNvPr id="3" name="Content Placeholder 2"/>
          <p:cNvSpPr>
            <a:spLocks noGrp="1"/>
          </p:cNvSpPr>
          <p:nvPr>
            <p:ph idx="1"/>
          </p:nvPr>
        </p:nvSpPr>
        <p:spPr/>
        <p:txBody>
          <a:bodyPr/>
          <a:lstStyle/>
          <a:p>
            <a:r>
              <a:rPr lang="en-US" dirty="0"/>
              <a:t>Tables should not be used to layout a web page!</a:t>
            </a:r>
          </a:p>
          <a:p>
            <a:r>
              <a:rPr lang="en-US" dirty="0"/>
              <a:t>Older sites use tables for page layout</a:t>
            </a:r>
          </a:p>
          <a:p>
            <a:r>
              <a:rPr lang="en-US" dirty="0"/>
              <a:t>New standard frown upon this practice</a:t>
            </a:r>
          </a:p>
          <a:p>
            <a:r>
              <a:rPr lang="en-US" dirty="0"/>
              <a:t>Primary reason: Accessibility</a:t>
            </a:r>
          </a:p>
          <a:p>
            <a:r>
              <a:rPr lang="en-US" dirty="0"/>
              <a:t>Layout in HTML and CSS</a:t>
            </a:r>
          </a:p>
        </p:txBody>
      </p:sp>
    </p:spTree>
    <p:extLst>
      <p:ext uri="{BB962C8B-B14F-4D97-AF65-F5344CB8AC3E}">
        <p14:creationId xmlns:p14="http://schemas.microsoft.com/office/powerpoint/2010/main" val="2373760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Site Maps, Site Search</a:t>
            </a:r>
          </a:p>
        </p:txBody>
      </p:sp>
      <p:sp>
        <p:nvSpPr>
          <p:cNvPr id="72707"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72708"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5285" name="Rectangle 5" descr="A box highlighting site maps, site search">
            <a:extLst>
              <a:ext uri="{C183D7F6-B498-43B3-948B-1728B52AA6E4}">
                <adec:decorative xmlns:adec="http://schemas.microsoft.com/office/drawing/2017/decorative" val="0"/>
              </a:ext>
            </a:extLst>
          </p:cNvPr>
          <p:cNvSpPr>
            <a:spLocks noChangeArrowheads="1"/>
          </p:cNvSpPr>
          <p:nvPr/>
        </p:nvSpPr>
        <p:spPr bwMode="auto">
          <a:xfrm>
            <a:off x="4648200" y="5628750"/>
            <a:ext cx="4267200" cy="609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057420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5285"/>
                                        </p:tgtEl>
                                        <p:attrNameLst>
                                          <p:attrName>style.visibility</p:attrName>
                                        </p:attrNameLst>
                                      </p:cBhvr>
                                      <p:to>
                                        <p:strVal val="visible"/>
                                      </p:to>
                                    </p:set>
                                    <p:animEffect transition="in" filter="fade">
                                      <p:cBhvr>
                                        <p:cTn id="7" dur="1000"/>
                                        <p:tgtEl>
                                          <p:spTgt spid="214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atin typeface="Arial" charset="0"/>
                <a:cs typeface="Arial" charset="0"/>
              </a:rPr>
              <a:t>Site Searches, Site Maps</a:t>
            </a:r>
          </a:p>
        </p:txBody>
      </p:sp>
      <p:sp>
        <p:nvSpPr>
          <p:cNvPr id="73731" name="Rectangle 3"/>
          <p:cNvSpPr>
            <a:spLocks noGrp="1" noChangeArrowheads="1"/>
          </p:cNvSpPr>
          <p:nvPr>
            <p:ph type="body" idx="1"/>
          </p:nvPr>
        </p:nvSpPr>
        <p:spPr>
          <a:xfrm>
            <a:off x="304800" y="1752600"/>
            <a:ext cx="8839200" cy="5105400"/>
          </a:xfrm>
        </p:spPr>
        <p:txBody>
          <a:bodyPr/>
          <a:lstStyle/>
          <a:p>
            <a:pPr eaLnBrk="1" hangingPunct="1"/>
            <a:r>
              <a:rPr lang="en-US" sz="2800">
                <a:latin typeface="Arial" charset="0"/>
                <a:cs typeface="Arial" charset="0"/>
              </a:rPr>
              <a:t>For users of screen readers who may have a hard time browsing through your site to quickly identify topics of interest, a well-designed site map or search feature can save a lot of time and effort.</a:t>
            </a:r>
          </a:p>
          <a:p>
            <a:pPr lvl="1" eaLnBrk="1" hangingPunct="1"/>
            <a:r>
              <a:rPr lang="en-US" sz="2400">
                <a:latin typeface="Arial" charset="0"/>
                <a:ea typeface="Arial" charset="0"/>
                <a:cs typeface="Arial" charset="0"/>
              </a:rPr>
              <a:t>The FORM interface to the search must be accessible.</a:t>
            </a:r>
          </a:p>
          <a:p>
            <a:pPr lvl="1" eaLnBrk="1" hangingPunct="1"/>
            <a:r>
              <a:rPr lang="en-US" sz="2400">
                <a:latin typeface="Arial" charset="0"/>
                <a:ea typeface="Arial" charset="0"/>
                <a:cs typeface="Arial" charset="0"/>
              </a:rPr>
              <a:t>Results page should be structured so that it is easy to browse (and skip forward through) using a screen reader.</a:t>
            </a:r>
          </a:p>
          <a:p>
            <a:pPr eaLnBrk="1" hangingPunct="1"/>
            <a:r>
              <a:rPr lang="en-US" sz="2800">
                <a:latin typeface="Arial" charset="0"/>
                <a:cs typeface="Arial" charset="0"/>
              </a:rPr>
              <a:t>Users with cognitive disabilities may also benefit from being able to locate relevant information.  </a:t>
            </a:r>
          </a:p>
          <a:p>
            <a:pPr eaLnBrk="1" hangingPunct="1"/>
            <a:r>
              <a:rPr lang="en-US" sz="2800">
                <a:latin typeface="Arial" charset="0"/>
                <a:cs typeface="Arial" charset="0"/>
              </a:rPr>
              <a:t>Users with learning disabilities (e.g. dyslexia) would benefit from a search tool with a built-in spellcheck.</a:t>
            </a:r>
          </a:p>
        </p:txBody>
      </p:sp>
    </p:spTree>
    <p:extLst>
      <p:ext uri="{BB962C8B-B14F-4D97-AF65-F5344CB8AC3E}">
        <p14:creationId xmlns:p14="http://schemas.microsoft.com/office/powerpoint/2010/main" val="3087192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atin typeface="Arial" charset="0"/>
                <a:cs typeface="Arial" charset="0"/>
              </a:rPr>
              <a:t>Text only versions</a:t>
            </a:r>
          </a:p>
        </p:txBody>
      </p:sp>
      <p:sp>
        <p:nvSpPr>
          <p:cNvPr id="74755" name="Content Placeholder 2"/>
          <p:cNvSpPr>
            <a:spLocks noGrp="1"/>
          </p:cNvSpPr>
          <p:nvPr>
            <p:ph idx="1"/>
          </p:nvPr>
        </p:nvSpPr>
        <p:spPr/>
        <p:txBody>
          <a:bodyPr>
            <a:normAutofit fontScale="92500" lnSpcReduction="20000"/>
          </a:bodyPr>
          <a:lstStyle/>
          <a:p>
            <a:r>
              <a:rPr lang="en-US" dirty="0">
                <a:latin typeface="Arial" charset="0"/>
                <a:cs typeface="Arial" charset="0"/>
              </a:rPr>
              <a:t>Generally, producing a duplicate version of your website without any pictures is not helpful for users with disabilities.</a:t>
            </a:r>
          </a:p>
          <a:p>
            <a:r>
              <a:rPr lang="en-US" dirty="0">
                <a:latin typeface="Arial" charset="0"/>
                <a:cs typeface="Arial" charset="0"/>
              </a:rPr>
              <a:t>Will your organization keep the text-only version up-to-date?  Does it do all the same functions as the main website?</a:t>
            </a:r>
          </a:p>
          <a:p>
            <a:r>
              <a:rPr lang="en-US" dirty="0">
                <a:latin typeface="Arial" charset="0"/>
                <a:cs typeface="Arial" charset="0"/>
              </a:rPr>
              <a:t>A well-designed website that is screen-reader compatible is fine.  The screen reader will do most of the work of producing the text version of the page for a blind user – as long as the page is well designed.</a:t>
            </a:r>
          </a:p>
        </p:txBody>
      </p:sp>
    </p:spTree>
    <p:extLst>
      <p:ext uri="{BB962C8B-B14F-4D97-AF65-F5344CB8AC3E}">
        <p14:creationId xmlns:p14="http://schemas.microsoft.com/office/powerpoint/2010/main" val="3316982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r>
              <a:rPr lang="en-US" sz="4000" dirty="0">
                <a:latin typeface="Arial" charset="0"/>
                <a:cs typeface="Arial" charset="0"/>
              </a:rPr>
              <a:t>Accessible Web Design Approaches </a:t>
            </a:r>
          </a:p>
        </p:txBody>
      </p:sp>
      <p:sp>
        <p:nvSpPr>
          <p:cNvPr id="75779" name="Rectangle 3"/>
          <p:cNvSpPr>
            <a:spLocks noGrp="1" noChangeArrowheads="1"/>
          </p:cNvSpPr>
          <p:nvPr>
            <p:ph type="body" sz="half" idx="1"/>
          </p:nvPr>
        </p:nvSpPr>
        <p:spPr/>
        <p:txBody>
          <a:bodyPr>
            <a:normAutofit fontScale="92500" lnSpcReduction="10000"/>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75780"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168254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a:t>
            </a:r>
          </a:p>
        </p:txBody>
      </p:sp>
      <p:sp>
        <p:nvSpPr>
          <p:cNvPr id="3" name="Content Placeholder 2"/>
          <p:cNvSpPr>
            <a:spLocks noGrp="1"/>
          </p:cNvSpPr>
          <p:nvPr>
            <p:ph sz="half" idx="1"/>
          </p:nvPr>
        </p:nvSpPr>
        <p:spPr>
          <a:xfrm>
            <a:off x="457200" y="1673352"/>
            <a:ext cx="8153400" cy="1450848"/>
          </a:xfrm>
        </p:spPr>
        <p:txBody>
          <a:bodyPr>
            <a:normAutofit fontScale="92500" lnSpcReduction="10000"/>
          </a:bodyPr>
          <a:lstStyle/>
          <a:p>
            <a:r>
              <a:rPr lang="en-US" sz="2800" dirty="0">
                <a:latin typeface="Arial" charset="0"/>
              </a:rPr>
              <a:t>Webpages = text file written in HTML language</a:t>
            </a:r>
          </a:p>
          <a:p>
            <a:pPr lvl="1"/>
            <a:r>
              <a:rPr lang="en-US" sz="2400" dirty="0">
                <a:latin typeface="Arial" charset="0"/>
              </a:rPr>
              <a:t>Sometimes you need to look at the contents of the HTML file itself in order to do an evaluation of the accessibility of the website.</a:t>
            </a:r>
          </a:p>
          <a:p>
            <a:endParaRPr lang="en-US" dirty="0"/>
          </a:p>
        </p:txBody>
      </p:sp>
      <p:sp>
        <p:nvSpPr>
          <p:cNvPr id="4" name="Text Placeholder 3"/>
          <p:cNvSpPr>
            <a:spLocks noGrp="1"/>
          </p:cNvSpPr>
          <p:nvPr>
            <p:ph sz="half" idx="2"/>
          </p:nvPr>
        </p:nvSpPr>
        <p:spPr>
          <a:xfrm>
            <a:off x="39685" y="3124200"/>
            <a:ext cx="7210784" cy="2443399"/>
          </a:xfrm>
        </p:spPr>
        <p:style>
          <a:lnRef idx="1">
            <a:schemeClr val="accent5"/>
          </a:lnRef>
          <a:fillRef idx="2">
            <a:schemeClr val="accent5"/>
          </a:fillRef>
          <a:effectRef idx="1">
            <a:schemeClr val="accent5"/>
          </a:effectRef>
          <a:fontRef idx="minor">
            <a:schemeClr val="dk1"/>
          </a:fontRef>
        </p:style>
        <p:txBody>
          <a:bodyPr>
            <a:noAutofit/>
          </a:bodyPr>
          <a:lstStyle/>
          <a:p>
            <a:pPr marL="0" indent="0">
              <a:spcBef>
                <a:spcPts val="768"/>
              </a:spcBef>
              <a:buNone/>
            </a:pPr>
            <a:r>
              <a:rPr lang="en-US" sz="1600" dirty="0"/>
              <a:t>&lt;html&gt;</a:t>
            </a:r>
          </a:p>
          <a:p>
            <a:pPr marL="0" indent="0">
              <a:spcBef>
                <a:spcPts val="768"/>
              </a:spcBef>
              <a:buNone/>
            </a:pPr>
            <a:r>
              <a:rPr lang="en-US" sz="1600" dirty="0"/>
              <a:t>  &lt;body&gt;</a:t>
            </a:r>
          </a:p>
          <a:p>
            <a:pPr marL="0" indent="0">
              <a:spcBef>
                <a:spcPts val="768"/>
              </a:spcBef>
              <a:buNone/>
            </a:pPr>
            <a:r>
              <a:rPr lang="en-US" sz="1600" dirty="0"/>
              <a:t>    &lt;p&gt;You are &lt;b&gt;learning&lt;/b&gt;HTML&lt;/p&gt;</a:t>
            </a:r>
          </a:p>
          <a:p>
            <a:pPr marL="0" indent="0">
              <a:spcBef>
                <a:spcPts val="768"/>
              </a:spcBef>
              <a:buNone/>
            </a:pPr>
            <a:r>
              <a:rPr lang="en-US" sz="1600" dirty="0"/>
              <a:t>    &lt;p&gt;Here is a photo &lt;</a:t>
            </a:r>
            <a:r>
              <a:rPr lang="en-US" sz="1600" dirty="0" err="1"/>
              <a:t>img</a:t>
            </a:r>
            <a:r>
              <a:rPr lang="en-US" sz="1600" dirty="0"/>
              <a:t> </a:t>
            </a:r>
            <a:r>
              <a:rPr lang="en-US" sz="1600" dirty="0" err="1"/>
              <a:t>src</a:t>
            </a:r>
            <a:r>
              <a:rPr lang="en-US" sz="1600" dirty="0"/>
              <a:t>="</a:t>
            </a:r>
            <a:r>
              <a:rPr lang="en-US" sz="1600" dirty="0" err="1"/>
              <a:t>smileyface.jpg</a:t>
            </a:r>
            <a:r>
              <a:rPr lang="en-US" sz="1600" dirty="0"/>
              <a:t>" alt="Smiley face" /&gt; &lt;/p&gt;.</a:t>
            </a:r>
          </a:p>
          <a:p>
            <a:pPr marL="0" indent="0">
              <a:spcBef>
                <a:spcPts val="768"/>
              </a:spcBef>
              <a:buNone/>
            </a:pPr>
            <a:r>
              <a:rPr lang="en-US" sz="1600" dirty="0"/>
              <a:t>    &lt;p&gt;This is a &lt;a </a:t>
            </a:r>
            <a:r>
              <a:rPr lang="en-US" sz="1600" dirty="0" err="1"/>
              <a:t>href</a:t>
            </a:r>
            <a:r>
              <a:rPr lang="en-US" sz="1600" dirty="0"/>
              <a:t>=“http://</a:t>
            </a:r>
            <a:r>
              <a:rPr lang="en-US" sz="1600" dirty="0" err="1"/>
              <a:t>www.google.com</a:t>
            </a:r>
            <a:r>
              <a:rPr lang="en-US" sz="1600" dirty="0"/>
              <a:t>/”&gt;link to </a:t>
            </a:r>
            <a:r>
              <a:rPr lang="en-US" sz="1600" dirty="0" err="1"/>
              <a:t>google</a:t>
            </a:r>
            <a:r>
              <a:rPr lang="en-US" sz="1600" dirty="0"/>
              <a:t>&lt;/a&gt;.&lt;/p&gt;.</a:t>
            </a:r>
          </a:p>
          <a:p>
            <a:pPr marL="0" indent="0">
              <a:spcBef>
                <a:spcPts val="768"/>
              </a:spcBef>
              <a:buNone/>
            </a:pPr>
            <a:r>
              <a:rPr lang="en-US" sz="1600" dirty="0"/>
              <a:t>  &lt;/body&gt;</a:t>
            </a:r>
          </a:p>
          <a:p>
            <a:pPr marL="0" indent="0">
              <a:spcBef>
                <a:spcPts val="768"/>
              </a:spcBef>
              <a:buNone/>
            </a:pPr>
            <a:r>
              <a:rPr lang="en-US" sz="1600" dirty="0"/>
              <a:t>&lt;/html&gt;</a:t>
            </a:r>
          </a:p>
        </p:txBody>
      </p:sp>
      <p:sp>
        <p:nvSpPr>
          <p:cNvPr id="7" name="Text Placeholder 3"/>
          <p:cNvSpPr txBox="1">
            <a:spLocks/>
          </p:cNvSpPr>
          <p:nvPr/>
        </p:nvSpPr>
        <p:spPr>
          <a:xfrm>
            <a:off x="5214671" y="5071278"/>
            <a:ext cx="3395929" cy="159105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pitchFamily="34" charset="0"/>
                <a:ea typeface="Tahoma" pitchFamily="34" charset="0"/>
                <a:cs typeface="Tahoma"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itchFamily="34" charset="0"/>
                <a:ea typeface="Tahoma" pitchFamily="34" charset="0"/>
                <a:cs typeface="Tahoma"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Calibri" pitchFamily="34" charset="0"/>
                <a:ea typeface="Tahoma" pitchFamily="34" charset="0"/>
                <a:cs typeface="Tahoma" pitchFamily="34" charset="0"/>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Calibri" pitchFamily="34" charset="0"/>
                <a:ea typeface="Tahoma" pitchFamily="34" charset="0"/>
                <a:cs typeface="Tahoma"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Calibri" pitchFamily="34" charset="0"/>
                <a:ea typeface="Tahoma" pitchFamily="34" charset="0"/>
                <a:cs typeface="Tahoma" pitchFamily="34" charset="0"/>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400" dirty="0"/>
              <a:t>You are </a:t>
            </a:r>
            <a:r>
              <a:rPr lang="en-US" sz="2400" b="1" dirty="0"/>
              <a:t>learning</a:t>
            </a:r>
            <a:r>
              <a:rPr lang="en-US" sz="2400" dirty="0"/>
              <a:t> HTML</a:t>
            </a:r>
            <a:br>
              <a:rPr lang="en-US" sz="2400" dirty="0"/>
            </a:br>
            <a:r>
              <a:rPr lang="en-US" sz="2400" dirty="0"/>
              <a:t>Here is a photo </a:t>
            </a:r>
            <a:r>
              <a:rPr lang="en-US" sz="3200" dirty="0">
                <a:sym typeface="Wingdings"/>
              </a:rPr>
              <a:t></a:t>
            </a:r>
            <a:r>
              <a:rPr lang="en-US" sz="2400" dirty="0">
                <a:sym typeface="Wingdings"/>
              </a:rPr>
              <a:t>.</a:t>
            </a:r>
          </a:p>
          <a:p>
            <a:pPr marL="0" indent="0">
              <a:buFont typeface="Arial" pitchFamily="34" charset="0"/>
              <a:buNone/>
            </a:pPr>
            <a:r>
              <a:rPr lang="en-US" sz="2400" dirty="0"/>
              <a:t>This is a </a:t>
            </a:r>
            <a:r>
              <a:rPr lang="en-US" sz="2400" u="sng" dirty="0">
                <a:solidFill>
                  <a:srgbClr val="0000FF"/>
                </a:solidFill>
              </a:rPr>
              <a:t>link to </a:t>
            </a:r>
            <a:r>
              <a:rPr lang="en-US" sz="2400" u="sng" dirty="0" err="1">
                <a:solidFill>
                  <a:srgbClr val="0000FF"/>
                </a:solidFill>
              </a:rPr>
              <a:t>google</a:t>
            </a:r>
            <a:r>
              <a:rPr lang="en-US" sz="2400" dirty="0"/>
              <a:t>.</a:t>
            </a:r>
          </a:p>
        </p:txBody>
      </p:sp>
    </p:spTree>
    <p:extLst>
      <p:ext uri="{BB962C8B-B14F-4D97-AF65-F5344CB8AC3E}">
        <p14:creationId xmlns:p14="http://schemas.microsoft.com/office/powerpoint/2010/main" val="3086901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normAutofit/>
          </a:bodyPr>
          <a:lstStyle/>
          <a:p>
            <a:pPr eaLnBrk="1" hangingPunct="1"/>
            <a:r>
              <a:rPr lang="en-US" dirty="0">
                <a:latin typeface="Arial" charset="0"/>
                <a:cs typeface="Arial" charset="0"/>
              </a:rPr>
              <a:t>EXTRA SLIDES</a:t>
            </a:r>
          </a:p>
        </p:txBody>
      </p:sp>
      <p:sp>
        <p:nvSpPr>
          <p:cNvPr id="128003" name="Rectangle 5"/>
          <p:cNvSpPr>
            <a:spLocks noGrp="1" noChangeArrowheads="1"/>
          </p:cNvSpPr>
          <p:nvPr>
            <p:ph type="body" idx="1"/>
          </p:nvPr>
        </p:nvSpPr>
        <p:spPr/>
        <p:txBody>
          <a:bodyPr/>
          <a:lstStyle/>
          <a:p>
            <a:r>
              <a:rPr lang="en-US" dirty="0">
                <a:latin typeface="Arial" charset="0"/>
                <a:cs typeface="Arial" charset="0"/>
              </a:rPr>
              <a:t>Step by Step: Evaluating the Accessibility </a:t>
            </a:r>
            <a:br>
              <a:rPr lang="en-US" dirty="0">
                <a:latin typeface="Arial" charset="0"/>
                <a:cs typeface="Arial" charset="0"/>
              </a:rPr>
            </a:br>
            <a:r>
              <a:rPr lang="en-US" dirty="0">
                <a:latin typeface="Arial" charset="0"/>
                <a:cs typeface="Arial" charset="0"/>
              </a:rPr>
              <a:t>of a Website</a:t>
            </a:r>
          </a:p>
        </p:txBody>
      </p:sp>
    </p:spTree>
    <p:extLst>
      <p:ext uri="{BB962C8B-B14F-4D97-AF65-F5344CB8AC3E}">
        <p14:creationId xmlns:p14="http://schemas.microsoft.com/office/powerpoint/2010/main" val="902474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0" y="671538"/>
            <a:ext cx="9125782" cy="1143000"/>
          </a:xfrm>
        </p:spPr>
        <p:txBody>
          <a:bodyPr>
            <a:normAutofit fontScale="90000"/>
          </a:bodyPr>
          <a:lstStyle/>
          <a:p>
            <a:pPr eaLnBrk="1" hangingPunct="1"/>
            <a:r>
              <a:rPr lang="en-US" dirty="0">
                <a:latin typeface="Arial" charset="0"/>
              </a:rPr>
              <a:t>Accessibility Auto-Checking Tools</a:t>
            </a:r>
          </a:p>
        </p:txBody>
      </p:sp>
      <p:sp>
        <p:nvSpPr>
          <p:cNvPr id="130050" name="Rectangle 3"/>
          <p:cNvSpPr>
            <a:spLocks noGrp="1" noChangeArrowheads="1"/>
          </p:cNvSpPr>
          <p:nvPr>
            <p:ph type="body" idx="1"/>
          </p:nvPr>
        </p:nvSpPr>
        <p:spPr/>
        <p:txBody>
          <a:bodyPr>
            <a:normAutofit lnSpcReduction="10000"/>
          </a:bodyPr>
          <a:lstStyle/>
          <a:p>
            <a:pPr eaLnBrk="1" hangingPunct="1">
              <a:lnSpc>
                <a:spcPct val="90000"/>
              </a:lnSpc>
            </a:pPr>
            <a:r>
              <a:rPr lang="en-US" dirty="0">
                <a:latin typeface="Arial" charset="0"/>
              </a:rPr>
              <a:t>Free "WAVE" tool: </a:t>
            </a:r>
            <a:r>
              <a:rPr lang="en-US" dirty="0">
                <a:latin typeface="Arial" charset="0"/>
                <a:hlinkClick r:id="rId3" tooltip="Link to External Site"/>
              </a:rPr>
              <a:t>wave.webaim.org</a:t>
            </a:r>
            <a:r>
              <a:rPr lang="en-US" dirty="0">
                <a:latin typeface="Arial" charset="0"/>
              </a:rPr>
              <a:t> </a:t>
            </a:r>
          </a:p>
          <a:p>
            <a:pPr lvl="1" eaLnBrk="1" hangingPunct="1">
              <a:lnSpc>
                <a:spcPct val="90000"/>
              </a:lnSpc>
            </a:pPr>
            <a:r>
              <a:rPr lang="en-US" dirty="0">
                <a:latin typeface="Arial" charset="0"/>
                <a:ea typeface="Arial" charset="0"/>
                <a:cs typeface="Arial" charset="0"/>
              </a:rPr>
              <a:t>Website will analyze other webpages for you, adding icons to a version of the page that represent structural, content, and accessibility features or problems. </a:t>
            </a:r>
          </a:p>
          <a:p>
            <a:pPr lvl="1" eaLnBrk="1" hangingPunct="1">
              <a:lnSpc>
                <a:spcPct val="90000"/>
              </a:lnSpc>
            </a:pPr>
            <a:r>
              <a:rPr lang="en-US" dirty="0">
                <a:latin typeface="Arial" charset="0"/>
                <a:ea typeface="Arial" charset="0"/>
                <a:cs typeface="Arial" charset="0"/>
              </a:rPr>
              <a:t>It also has a toolbar </a:t>
            </a:r>
            <a:br>
              <a:rPr lang="en-US" dirty="0">
                <a:latin typeface="Arial" charset="0"/>
                <a:ea typeface="Arial" charset="0"/>
                <a:cs typeface="Arial" charset="0"/>
              </a:rPr>
            </a:br>
            <a:r>
              <a:rPr lang="en-US" dirty="0">
                <a:latin typeface="Arial" charset="0"/>
                <a:ea typeface="Arial" charset="0"/>
                <a:cs typeface="Arial" charset="0"/>
              </a:rPr>
              <a:t>you can add to your </a:t>
            </a:r>
            <a:br>
              <a:rPr lang="en-US" dirty="0">
                <a:latin typeface="Arial" charset="0"/>
                <a:ea typeface="Arial" charset="0"/>
                <a:cs typeface="Arial" charset="0"/>
              </a:rPr>
            </a:br>
            <a:r>
              <a:rPr lang="en-US" dirty="0" err="1">
                <a:latin typeface="Arial" charset="0"/>
                <a:ea typeface="Arial" charset="0"/>
                <a:cs typeface="Arial" charset="0"/>
              </a:rPr>
              <a:t>webbrowser</a:t>
            </a:r>
            <a:r>
              <a:rPr lang="en-US" dirty="0">
                <a:latin typeface="Arial" charset="0"/>
                <a:ea typeface="Arial" charset="0"/>
                <a:cs typeface="Arial" charset="0"/>
              </a:rPr>
              <a:t> for quick access to features.</a:t>
            </a:r>
          </a:p>
          <a:p>
            <a:pPr lvl="1" eaLnBrk="1" hangingPunct="1">
              <a:lnSpc>
                <a:spcPct val="90000"/>
              </a:lnSpc>
            </a:pPr>
            <a:r>
              <a:rPr lang="en-US" dirty="0">
                <a:latin typeface="Arial" charset="0"/>
                <a:ea typeface="Arial" charset="0"/>
                <a:cs typeface="Arial" charset="0"/>
              </a:rPr>
              <a:t>It can also turn off images and styles/formatting on your page to help you see if it would be screen-reader friendly.</a:t>
            </a:r>
          </a:p>
        </p:txBody>
      </p:sp>
      <p:pic>
        <p:nvPicPr>
          <p:cNvPr id="3" name="Picture 2" descr="Screen shot of the wave toolbar"/>
          <p:cNvPicPr>
            <a:picLocks noChangeAspect="1"/>
          </p:cNvPicPr>
          <p:nvPr/>
        </p:nvPicPr>
        <p:blipFill rotWithShape="1">
          <a:blip r:embed="rId4">
            <a:extLst>
              <a:ext uri="{28A0092B-C50C-407E-A947-70E740481C1C}">
                <a14:useLocalDpi xmlns:a14="http://schemas.microsoft.com/office/drawing/2010/main" val="0"/>
              </a:ext>
            </a:extLst>
          </a:blip>
          <a:srcRect t="43181"/>
          <a:stretch/>
        </p:blipFill>
        <p:spPr>
          <a:xfrm>
            <a:off x="4857147" y="3769856"/>
            <a:ext cx="4268635" cy="775845"/>
          </a:xfrm>
          <a:prstGeom prst="rect">
            <a:avLst/>
          </a:prstGeom>
        </p:spPr>
      </p:pic>
    </p:spTree>
    <p:extLst>
      <p:ext uri="{BB962C8B-B14F-4D97-AF65-F5344CB8AC3E}">
        <p14:creationId xmlns:p14="http://schemas.microsoft.com/office/powerpoint/2010/main" val="1792528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DA3D34-E470-A847-A3E9-51061A304260}"/>
              </a:ext>
            </a:extLst>
          </p:cNvPr>
          <p:cNvSpPr>
            <a:spLocks noGrp="1"/>
          </p:cNvSpPr>
          <p:nvPr>
            <p:ph type="title"/>
          </p:nvPr>
        </p:nvSpPr>
        <p:spPr/>
        <p:txBody>
          <a:bodyPr>
            <a:normAutofit fontScale="90000"/>
          </a:bodyPr>
          <a:lstStyle/>
          <a:p>
            <a:r>
              <a:rPr lang="en-US" dirty="0"/>
              <a:t>Website screenshot on which the WAVE tool will be used</a:t>
            </a:r>
          </a:p>
        </p:txBody>
      </p:sp>
      <p:pic>
        <p:nvPicPr>
          <p:cNvPr id="5" name="Picture 4" descr="Webpage on which the WAVE tool will be used "/>
          <p:cNvPicPr>
            <a:picLocks noChangeAspect="1"/>
          </p:cNvPicPr>
          <p:nvPr/>
        </p:nvPicPr>
        <p:blipFill rotWithShape="1">
          <a:blip r:embed="rId2">
            <a:extLst>
              <a:ext uri="{28A0092B-C50C-407E-A947-70E740481C1C}">
                <a14:useLocalDpi xmlns:a14="http://schemas.microsoft.com/office/drawing/2010/main" val="0"/>
              </a:ext>
            </a:extLst>
          </a:blip>
          <a:srcRect b="7217"/>
          <a:stretch/>
        </p:blipFill>
        <p:spPr>
          <a:xfrm>
            <a:off x="0" y="0"/>
            <a:ext cx="9203941" cy="6858000"/>
          </a:xfrm>
          <a:prstGeom prst="rect">
            <a:avLst/>
          </a:prstGeom>
        </p:spPr>
      </p:pic>
    </p:spTree>
    <p:extLst>
      <p:ext uri="{BB962C8B-B14F-4D97-AF65-F5344CB8AC3E}">
        <p14:creationId xmlns:p14="http://schemas.microsoft.com/office/powerpoint/2010/main" val="250247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B5EC4C-1D36-F044-9020-7BEC242398AE}"/>
              </a:ext>
            </a:extLst>
          </p:cNvPr>
          <p:cNvSpPr>
            <a:spLocks noGrp="1"/>
          </p:cNvSpPr>
          <p:nvPr>
            <p:ph type="title"/>
          </p:nvPr>
        </p:nvSpPr>
        <p:spPr/>
        <p:txBody>
          <a:bodyPr>
            <a:normAutofit fontScale="90000"/>
          </a:bodyPr>
          <a:lstStyle/>
          <a:p>
            <a:r>
              <a:rPr lang="en-US" dirty="0"/>
              <a:t>Webpage with WAVE tool results</a:t>
            </a:r>
          </a:p>
        </p:txBody>
      </p:sp>
      <p:pic>
        <p:nvPicPr>
          <p:cNvPr id="6" name="Picture 5" descr="Result of the WAVE tool where all the errors are placed on the elements on the webpage and color-coded based on severity. Small icons next the error indicate the type of the error.  "/>
          <p:cNvPicPr>
            <a:picLocks noChangeAspect="1"/>
          </p:cNvPicPr>
          <p:nvPr/>
        </p:nvPicPr>
        <p:blipFill rotWithShape="1">
          <a:blip r:embed="rId2"/>
          <a:srcRect t="1" b="-4445"/>
          <a:stretch/>
        </p:blipFill>
        <p:spPr>
          <a:xfrm>
            <a:off x="0" y="0"/>
            <a:ext cx="9155630" cy="71628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95600" y="914400"/>
            <a:ext cx="650227" cy="520700"/>
          </a:xfrm>
          <a:prstGeom prst="rect">
            <a:avLst/>
          </a:prstGeom>
        </p:spPr>
      </p:pic>
    </p:spTree>
    <p:extLst>
      <p:ext uri="{BB962C8B-B14F-4D97-AF65-F5344CB8AC3E}">
        <p14:creationId xmlns:p14="http://schemas.microsoft.com/office/powerpoint/2010/main" val="3019833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FANGS Screen Reader Simulator</a:t>
            </a:r>
          </a:p>
        </p:txBody>
      </p:sp>
      <p:sp>
        <p:nvSpPr>
          <p:cNvPr id="3" name="Content Placeholder 2"/>
          <p:cNvSpPr>
            <a:spLocks noGrp="1"/>
          </p:cNvSpPr>
          <p:nvPr>
            <p:ph idx="1"/>
          </p:nvPr>
        </p:nvSpPr>
        <p:spPr>
          <a:xfrm>
            <a:off x="457200" y="1867956"/>
            <a:ext cx="8229600" cy="4525963"/>
          </a:xfrm>
        </p:spPr>
        <p:txBody>
          <a:bodyPr>
            <a:normAutofit fontScale="92500" lnSpcReduction="10000"/>
          </a:bodyPr>
          <a:lstStyle/>
          <a:p>
            <a:r>
              <a:rPr lang="en-US" sz="2800" dirty="0"/>
              <a:t>FANGS is a plug-in you can install on your Firefox web-browser that will present a script of what a screen-reader would say aloud to a blind person viewing the page.</a:t>
            </a:r>
          </a:p>
          <a:p>
            <a:pPr lvl="1" eaLnBrk="1" hangingPunct="1">
              <a:lnSpc>
                <a:spcPct val="90000"/>
              </a:lnSpc>
            </a:pPr>
            <a:r>
              <a:rPr lang="en-US" sz="2400" dirty="0">
                <a:latin typeface="Arial" charset="0"/>
              </a:rPr>
              <a:t>Does the webpage text still make sense without images? Do all the images have good "alt" tags?</a:t>
            </a:r>
          </a:p>
          <a:p>
            <a:pPr marL="800100" lvl="3" indent="-342900"/>
            <a:r>
              <a:rPr lang="en-US" sz="2400" dirty="0">
                <a:latin typeface="Arial" charset="0"/>
              </a:rPr>
              <a:t>Is the page understandable without being able to visually scan it (to figure out its organization)?  Imagine if you couldn't visually skip ahead with you eyes and had to listen to all of this.  Would you "get it"?</a:t>
            </a:r>
          </a:p>
          <a:p>
            <a:r>
              <a:rPr lang="en-US" sz="2800" dirty="0"/>
              <a:t>It can also show you a list of all the headings and links on the page (how a blind user would scan).</a:t>
            </a:r>
          </a:p>
        </p:txBody>
      </p:sp>
      <p:sp>
        <p:nvSpPr>
          <p:cNvPr id="5" name="Rectangle 4"/>
          <p:cNvSpPr/>
          <p:nvPr/>
        </p:nvSpPr>
        <p:spPr>
          <a:xfrm>
            <a:off x="0" y="6196562"/>
            <a:ext cx="9144000" cy="369332"/>
          </a:xfrm>
          <a:prstGeom prst="rect">
            <a:avLst/>
          </a:prstGeom>
        </p:spPr>
        <p:txBody>
          <a:bodyPr wrap="square">
            <a:spAutoFit/>
          </a:bodyPr>
          <a:lstStyle/>
          <a:p>
            <a:r>
              <a:rPr lang="en-US" dirty="0"/>
              <a:t>FANGS: https://</a:t>
            </a:r>
            <a:r>
              <a:rPr lang="en-US" dirty="0" err="1"/>
              <a:t>addons.mozilla.org</a:t>
            </a:r>
            <a:r>
              <a:rPr lang="en-US" dirty="0"/>
              <a:t>/en-us/</a:t>
            </a:r>
            <a:r>
              <a:rPr lang="en-US" dirty="0" err="1"/>
              <a:t>firefox</a:t>
            </a:r>
            <a:r>
              <a:rPr lang="en-US" dirty="0"/>
              <a:t>/</a:t>
            </a:r>
            <a:r>
              <a:rPr lang="en-US" dirty="0" err="1"/>
              <a:t>addon</a:t>
            </a:r>
            <a:r>
              <a:rPr lang="en-US" dirty="0"/>
              <a:t>/fangs-screen-reader-emulator/</a:t>
            </a:r>
          </a:p>
        </p:txBody>
      </p:sp>
      <p:sp>
        <p:nvSpPr>
          <p:cNvPr id="4" name="Rectangle 3"/>
          <p:cNvSpPr/>
          <p:nvPr/>
        </p:nvSpPr>
        <p:spPr>
          <a:xfrm>
            <a:off x="0" y="6520954"/>
            <a:ext cx="9144000" cy="338554"/>
          </a:xfrm>
          <a:prstGeom prst="rect">
            <a:avLst/>
          </a:prstGeom>
        </p:spPr>
        <p:txBody>
          <a:bodyPr wrap="square">
            <a:spAutoFit/>
          </a:bodyPr>
          <a:lstStyle/>
          <a:p>
            <a:r>
              <a:rPr lang="en-US" sz="1600" dirty="0"/>
              <a:t>Or try </a:t>
            </a:r>
            <a:r>
              <a:rPr lang="en-US" sz="1600" dirty="0" err="1"/>
              <a:t>ChromeVox</a:t>
            </a:r>
            <a:r>
              <a:rPr lang="en-US" sz="1600" dirty="0"/>
              <a:t>: https://</a:t>
            </a:r>
            <a:r>
              <a:rPr lang="en-US" sz="1600" dirty="0" err="1"/>
              <a:t>chrome.google.com</a:t>
            </a:r>
            <a:r>
              <a:rPr lang="en-US" sz="1600" dirty="0"/>
              <a:t>/</a:t>
            </a:r>
            <a:r>
              <a:rPr lang="en-US" sz="1600" dirty="0" err="1"/>
              <a:t>webstore</a:t>
            </a:r>
            <a:r>
              <a:rPr lang="en-US" sz="1600" dirty="0"/>
              <a:t>/detail/</a:t>
            </a:r>
            <a:r>
              <a:rPr lang="en-US" sz="1600" dirty="0" err="1"/>
              <a:t>kgejglhpjiefppelpmljglcjbhoiplfn</a:t>
            </a:r>
            <a:endParaRPr lang="en-US" sz="1600" dirty="0"/>
          </a:p>
        </p:txBody>
      </p:sp>
    </p:spTree>
    <p:extLst>
      <p:ext uri="{BB962C8B-B14F-4D97-AF65-F5344CB8AC3E}">
        <p14:creationId xmlns:p14="http://schemas.microsoft.com/office/powerpoint/2010/main" val="844573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F05E0E-EC5B-0F4C-8C13-4F416A8A4926}"/>
              </a:ext>
            </a:extLst>
          </p:cNvPr>
          <p:cNvSpPr>
            <a:spLocks noGrp="1"/>
          </p:cNvSpPr>
          <p:nvPr>
            <p:ph type="title"/>
          </p:nvPr>
        </p:nvSpPr>
        <p:spPr/>
        <p:txBody>
          <a:bodyPr>
            <a:normAutofit fontScale="90000"/>
          </a:bodyPr>
          <a:lstStyle/>
          <a:p>
            <a:r>
              <a:rPr lang="en-US" dirty="0"/>
              <a:t>Website on which the FANGS tool will be run</a:t>
            </a:r>
          </a:p>
        </p:txBody>
      </p:sp>
      <p:pic>
        <p:nvPicPr>
          <p:cNvPr id="3" name="Picture 2" descr="Screenshot of the webpage on which the FANGS tool will be ru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0"/>
            <a:ext cx="9144000" cy="6483718"/>
          </a:xfrm>
          <a:prstGeom prst="rect">
            <a:avLst/>
          </a:prstGeom>
        </p:spPr>
      </p:pic>
    </p:spTree>
    <p:extLst>
      <p:ext uri="{BB962C8B-B14F-4D97-AF65-F5344CB8AC3E}">
        <p14:creationId xmlns:p14="http://schemas.microsoft.com/office/powerpoint/2010/main" val="1013313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483F64-5211-FE4E-BFFD-08EA7192E238}"/>
              </a:ext>
            </a:extLst>
          </p:cNvPr>
          <p:cNvSpPr>
            <a:spLocks noGrp="1"/>
          </p:cNvSpPr>
          <p:nvPr>
            <p:ph type="title"/>
          </p:nvPr>
        </p:nvSpPr>
        <p:spPr/>
        <p:txBody>
          <a:bodyPr/>
          <a:lstStyle/>
          <a:p>
            <a:r>
              <a:rPr lang="en-US" dirty="0"/>
              <a:t>Results of FANGS</a:t>
            </a:r>
          </a:p>
        </p:txBody>
      </p:sp>
      <p:pic>
        <p:nvPicPr>
          <p:cNvPr id="8" name="Picture 7" descr="FANGS Screen reader output of the websi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9" y="-1"/>
            <a:ext cx="9173129" cy="6993698"/>
          </a:xfrm>
          <a:prstGeom prst="rect">
            <a:avLst/>
          </a:prstGeom>
        </p:spPr>
      </p:pic>
      <p:pic>
        <p:nvPicPr>
          <p:cNvPr id="9" name="Picture 8" descr="The original webpage screenshot which is being processed by the screen reader">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460143"/>
            <a:ext cx="3381703" cy="2397858"/>
          </a:xfrm>
          <a:prstGeom prst="rect">
            <a:avLst/>
          </a:prstGeom>
        </p:spPr>
      </p:pic>
    </p:spTree>
    <p:extLst>
      <p:ext uri="{BB962C8B-B14F-4D97-AF65-F5344CB8AC3E}">
        <p14:creationId xmlns:p14="http://schemas.microsoft.com/office/powerpoint/2010/main" val="3360625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304800" y="533400"/>
            <a:ext cx="8610600" cy="884237"/>
          </a:xfrm>
        </p:spPr>
        <p:txBody>
          <a:bodyPr/>
          <a:lstStyle/>
          <a:p>
            <a:r>
              <a:rPr lang="en-US">
                <a:latin typeface="Arial" charset="0"/>
              </a:rPr>
              <a:t>VisCheck</a:t>
            </a:r>
          </a:p>
        </p:txBody>
      </p:sp>
      <p:sp>
        <p:nvSpPr>
          <p:cNvPr id="77826" name="Rectangle 3"/>
          <p:cNvSpPr>
            <a:spLocks noGrp="1" noChangeArrowheads="1"/>
          </p:cNvSpPr>
          <p:nvPr>
            <p:ph type="body" idx="1"/>
          </p:nvPr>
        </p:nvSpPr>
        <p:spPr>
          <a:xfrm>
            <a:off x="304800" y="1493837"/>
            <a:ext cx="8534400" cy="4953000"/>
          </a:xfrm>
        </p:spPr>
        <p:txBody>
          <a:bodyPr/>
          <a:lstStyle/>
          <a:p>
            <a:pPr>
              <a:lnSpc>
                <a:spcPct val="90000"/>
              </a:lnSpc>
            </a:pPr>
            <a:r>
              <a:rPr lang="en-US" dirty="0" err="1">
                <a:latin typeface="Arial" charset="0"/>
              </a:rPr>
              <a:t>Vischeck</a:t>
            </a:r>
            <a:r>
              <a:rPr lang="en-US" dirty="0">
                <a:latin typeface="Arial" charset="0"/>
              </a:rPr>
              <a:t> shows what a web page or image looks like to a person who is colorblind. </a:t>
            </a:r>
            <a:br>
              <a:rPr lang="en-US" dirty="0">
                <a:latin typeface="Arial" charset="0"/>
              </a:rPr>
            </a:br>
            <a:r>
              <a:rPr lang="en-US" dirty="0">
                <a:latin typeface="Arial" charset="0"/>
              </a:rPr>
              <a:t>http://</a:t>
            </a:r>
            <a:r>
              <a:rPr lang="en-US" dirty="0" err="1">
                <a:latin typeface="Arial" charset="0"/>
              </a:rPr>
              <a:t>www.vischeck.com</a:t>
            </a:r>
            <a:r>
              <a:rPr lang="en-US" dirty="0">
                <a:latin typeface="Arial" charset="0"/>
              </a:rPr>
              <a:t>/</a:t>
            </a:r>
          </a:p>
        </p:txBody>
      </p:sp>
      <p:pic>
        <p:nvPicPr>
          <p:cNvPr id="4" name="Picture 4" descr="Google homepage that shows the search ba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2"/>
            <a:ext cx="4535714" cy="3677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Google homepage that shows the search bar as seen by a Deutero colorblind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567663" cy="3677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1850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884237"/>
          </a:xfrm>
        </p:spPr>
        <p:txBody>
          <a:bodyPr/>
          <a:lstStyle/>
          <a:p>
            <a:r>
              <a:rPr lang="en-US" dirty="0"/>
              <a:t>Other things to try</a:t>
            </a:r>
          </a:p>
        </p:txBody>
      </p:sp>
      <p:sp>
        <p:nvSpPr>
          <p:cNvPr id="3" name="Content Placeholder 2"/>
          <p:cNvSpPr>
            <a:spLocks noGrp="1"/>
          </p:cNvSpPr>
          <p:nvPr>
            <p:ph idx="1"/>
          </p:nvPr>
        </p:nvSpPr>
        <p:spPr>
          <a:xfrm>
            <a:off x="304800" y="1417637"/>
            <a:ext cx="8534400" cy="4953000"/>
          </a:xfrm>
        </p:spPr>
        <p:txBody>
          <a:bodyPr>
            <a:normAutofit fontScale="92500" lnSpcReduction="10000"/>
          </a:bodyPr>
          <a:lstStyle/>
          <a:p>
            <a:pPr eaLnBrk="1" hangingPunct="1"/>
            <a:r>
              <a:rPr lang="en-US" sz="2800" dirty="0"/>
              <a:t>Use a screen reader yourself: JAWS (free for 45 minutes), </a:t>
            </a:r>
            <a:r>
              <a:rPr lang="en-US" sz="2800" dirty="0" err="1"/>
              <a:t>VoiceOver</a:t>
            </a:r>
            <a:r>
              <a:rPr lang="en-US" sz="2800" dirty="0"/>
              <a:t> (built-in to Macs).</a:t>
            </a:r>
          </a:p>
          <a:p>
            <a:pPr eaLnBrk="1" hangingPunct="1"/>
            <a:r>
              <a:rPr lang="en-US" sz="2800" dirty="0">
                <a:latin typeface="Arial" charset="0"/>
              </a:rPr>
              <a:t>Enlarge the page, a lot.  </a:t>
            </a:r>
            <a:r>
              <a:rPr lang="en-US" sz="2400" dirty="0">
                <a:latin typeface="Arial" charset="0"/>
              </a:rPr>
              <a:t>Like a "Screen Magnifier"</a:t>
            </a:r>
          </a:p>
          <a:p>
            <a:pPr lvl="1" eaLnBrk="1" hangingPunct="1"/>
            <a:r>
              <a:rPr lang="en-US" sz="2400" dirty="0">
                <a:latin typeface="Arial" charset="0"/>
                <a:ea typeface="Arial" charset="0"/>
                <a:cs typeface="Arial" charset="0"/>
              </a:rPr>
              <a:t>Does the page have a fluid layout that minimizes horizontal scrolling? Does the text look pixelated?</a:t>
            </a:r>
          </a:p>
          <a:p>
            <a:r>
              <a:rPr lang="en-US" sz="2800" dirty="0"/>
              <a:t>Turn down your monitor's contrast and color saturation (murky, blurry, black &amp; white).</a:t>
            </a:r>
          </a:p>
          <a:p>
            <a:r>
              <a:rPr lang="en-US" sz="2800" dirty="0"/>
              <a:t>Jump around the page using only your keyboard.  </a:t>
            </a:r>
          </a:p>
          <a:p>
            <a:pPr lvl="1"/>
            <a:r>
              <a:rPr lang="en-US" sz="2400" dirty="0"/>
              <a:t>Can you use the "TAB" key to jump to all the links?  In a logical order?  Do some menus only appear if you use a mouse? Can you get to all the text input boxes?</a:t>
            </a:r>
          </a:p>
          <a:p>
            <a:r>
              <a:rPr lang="en-US" sz="2800" dirty="0"/>
              <a:t>Ask expert or someone with a disability to check.</a:t>
            </a:r>
          </a:p>
        </p:txBody>
      </p:sp>
    </p:spTree>
    <p:extLst>
      <p:ext uri="{BB962C8B-B14F-4D97-AF65-F5344CB8AC3E}">
        <p14:creationId xmlns:p14="http://schemas.microsoft.com/office/powerpoint/2010/main" val="2351437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atin typeface="Arial" charset="0"/>
                <a:cs typeface="Arial" charset="0"/>
              </a:rPr>
              <a:t>User Testing</a:t>
            </a:r>
          </a:p>
        </p:txBody>
      </p:sp>
      <p:sp>
        <p:nvSpPr>
          <p:cNvPr id="141315" name="Rectangle 3"/>
          <p:cNvSpPr>
            <a:spLocks noGrp="1" noChangeArrowheads="1"/>
          </p:cNvSpPr>
          <p:nvPr>
            <p:ph type="body" idx="1"/>
          </p:nvPr>
        </p:nvSpPr>
        <p:spPr/>
        <p:txBody>
          <a:bodyPr>
            <a:normAutofit fontScale="92500" lnSpcReduction="10000"/>
          </a:bodyPr>
          <a:lstStyle/>
          <a:p>
            <a:pPr eaLnBrk="1" hangingPunct="1">
              <a:lnSpc>
                <a:spcPct val="80000"/>
              </a:lnSpc>
            </a:pPr>
            <a:r>
              <a:rPr lang="en-US" sz="2800">
                <a:latin typeface="Arial" charset="0"/>
                <a:cs typeface="Arial" charset="0"/>
              </a:rPr>
              <a:t>If possible, get actual feedback from individuals with disabilities. </a:t>
            </a:r>
          </a:p>
          <a:p>
            <a:pPr eaLnBrk="1" hangingPunct="1">
              <a:lnSpc>
                <a:spcPct val="80000"/>
              </a:lnSpc>
            </a:pPr>
            <a:r>
              <a:rPr lang="en-US" sz="2800">
                <a:latin typeface="Arial" charset="0"/>
                <a:cs typeface="Arial" charset="0"/>
              </a:rPr>
              <a:t>Sometimes features of the site that you believed would increase accessibility end up being very confusing or inaccessible. </a:t>
            </a:r>
          </a:p>
          <a:p>
            <a:pPr eaLnBrk="1" hangingPunct="1">
              <a:lnSpc>
                <a:spcPct val="80000"/>
              </a:lnSpc>
            </a:pPr>
            <a:r>
              <a:rPr lang="en-US" sz="2800">
                <a:latin typeface="Arial" charset="0"/>
                <a:cs typeface="Arial" charset="0"/>
              </a:rPr>
              <a:t>Be willing to make changes based on user testing. </a:t>
            </a:r>
          </a:p>
          <a:p>
            <a:pPr eaLnBrk="1" hangingPunct="1">
              <a:lnSpc>
                <a:spcPct val="80000"/>
              </a:lnSpc>
            </a:pPr>
            <a:r>
              <a:rPr lang="en-US" sz="2800">
                <a:latin typeface="Arial" charset="0"/>
                <a:cs typeface="Arial" charset="0"/>
              </a:rPr>
              <a:t>Especially seek feedback on your navigation structure and use of language. </a:t>
            </a:r>
          </a:p>
          <a:p>
            <a:pPr lvl="1" eaLnBrk="1" hangingPunct="1">
              <a:lnSpc>
                <a:spcPct val="80000"/>
              </a:lnSpc>
            </a:pPr>
            <a:r>
              <a:rPr lang="en-US" sz="2400">
                <a:latin typeface="Arial" charset="0"/>
                <a:ea typeface="Arial" charset="0"/>
                <a:cs typeface="Arial" charset="0"/>
              </a:rPr>
              <a:t>These two things can pose huge accessibility barriers to a large group of individuals. </a:t>
            </a:r>
          </a:p>
          <a:p>
            <a:pPr lvl="1" eaLnBrk="1" hangingPunct="1">
              <a:lnSpc>
                <a:spcPct val="80000"/>
              </a:lnSpc>
            </a:pPr>
            <a:r>
              <a:rPr lang="en-US" sz="2400">
                <a:latin typeface="Arial" charset="0"/>
                <a:ea typeface="Arial" charset="0"/>
                <a:cs typeface="Arial" charset="0"/>
              </a:rPr>
              <a:t>As soon as their recommendations for changes have been made, have them test again and see if things are better. Encourage feedback from all of your site visitors. </a:t>
            </a:r>
          </a:p>
        </p:txBody>
      </p:sp>
    </p:spTree>
    <p:extLst>
      <p:ext uri="{BB962C8B-B14F-4D97-AF65-F5344CB8AC3E}">
        <p14:creationId xmlns:p14="http://schemas.microsoft.com/office/powerpoint/2010/main" val="375647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sz="4000" dirty="0">
                <a:latin typeface="Arial" charset="0"/>
                <a:cs typeface="Arial" charset="0"/>
              </a:rPr>
              <a:t>Accessible Web Design Approaches - Alternate Text</a:t>
            </a:r>
          </a:p>
        </p:txBody>
      </p:sp>
      <p:sp>
        <p:nvSpPr>
          <p:cNvPr id="2083845" name="Rectangle 5" descr="A box highlighting Alternate Text"/>
          <p:cNvSpPr>
            <a:spLocks noChangeArrowheads="1"/>
          </p:cNvSpPr>
          <p:nvPr/>
        </p:nvSpPr>
        <p:spPr bwMode="auto">
          <a:xfrm>
            <a:off x="304800" y="1967460"/>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
        <p:nvSpPr>
          <p:cNvPr id="37891" name="Rectangle 3"/>
          <p:cNvSpPr>
            <a:spLocks noGrp="1" noChangeArrowheads="1"/>
          </p:cNvSpPr>
          <p:nvPr>
            <p:ph type="body" sz="half" idx="1"/>
          </p:nvPr>
        </p:nvSpPr>
        <p:spPr/>
        <p:txBody>
          <a:bodyPr>
            <a:normAutofit fontScale="92500" lnSpcReduction="10000"/>
          </a:bodyPr>
          <a:lstStyle/>
          <a:p>
            <a:pPr eaLnBrk="1" hangingPunct="1"/>
            <a:r>
              <a:rPr lang="en-US" dirty="0">
                <a:latin typeface="Arial" charset="0"/>
                <a:cs typeface="Arial" charset="0"/>
              </a:rPr>
              <a:t>Alternate Text</a:t>
            </a:r>
          </a:p>
          <a:p>
            <a:pPr eaLnBrk="1" hangingPunct="1"/>
            <a:r>
              <a:rPr lang="en-US" dirty="0">
                <a:latin typeface="Arial" charset="0"/>
                <a:cs typeface="Arial" charset="0"/>
              </a:rPr>
              <a:t>Table Headings</a:t>
            </a:r>
          </a:p>
          <a:p>
            <a:pPr eaLnBrk="1" hangingPunct="1"/>
            <a:r>
              <a:rPr lang="en-US" dirty="0">
                <a:latin typeface="Arial" charset="0"/>
                <a:cs typeface="Arial" charset="0"/>
              </a:rPr>
              <a:t>Forms</a:t>
            </a:r>
          </a:p>
          <a:p>
            <a:pPr eaLnBrk="1" hangingPunct="1"/>
            <a:r>
              <a:rPr lang="en-US" dirty="0">
                <a:latin typeface="Arial" charset="0"/>
                <a:cs typeface="Arial" charset="0"/>
              </a:rPr>
              <a:t>Meaningful Link Text</a:t>
            </a:r>
          </a:p>
          <a:p>
            <a:pPr eaLnBrk="1" hangingPunct="1"/>
            <a:r>
              <a:rPr lang="en-US" dirty="0">
                <a:latin typeface="Arial" charset="0"/>
                <a:cs typeface="Arial" charset="0"/>
              </a:rPr>
              <a:t>Captions and Transcripts</a:t>
            </a:r>
          </a:p>
          <a:p>
            <a:pPr eaLnBrk="1" hangingPunct="1"/>
            <a:r>
              <a:rPr lang="en-US" dirty="0">
                <a:latin typeface="Arial" charset="0"/>
                <a:cs typeface="Arial" charset="0"/>
              </a:rPr>
              <a:t>Other File Formats</a:t>
            </a:r>
          </a:p>
          <a:p>
            <a:pPr eaLnBrk="1" hangingPunct="1"/>
            <a:r>
              <a:rPr lang="en-US" dirty="0">
                <a:latin typeface="Arial" charset="0"/>
                <a:cs typeface="Arial" charset="0"/>
              </a:rPr>
              <a:t>Using Headings for Semantic Structure</a:t>
            </a:r>
          </a:p>
          <a:p>
            <a:pPr eaLnBrk="1" hangingPunct="1"/>
            <a:endParaRPr lang="en-US" dirty="0">
              <a:latin typeface="Arial" charset="0"/>
              <a:cs typeface="Arial" charset="0"/>
            </a:endParaRPr>
          </a:p>
        </p:txBody>
      </p:sp>
      <p:sp>
        <p:nvSpPr>
          <p:cNvPr id="37892" name="Rectangle 4"/>
          <p:cNvSpPr>
            <a:spLocks noGrp="1" noChangeArrowheads="1"/>
          </p:cNvSpPr>
          <p:nvPr>
            <p:ph type="body" sz="half" idx="2"/>
          </p:nvPr>
        </p:nvSpPr>
        <p:spPr/>
        <p:txBody>
          <a:bodyPr>
            <a:normAutofit fontScale="92500" lnSpcReduction="10000"/>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Tree>
    <p:extLst>
      <p:ext uri="{BB962C8B-B14F-4D97-AF65-F5344CB8AC3E}">
        <p14:creationId xmlns:p14="http://schemas.microsoft.com/office/powerpoint/2010/main" val="4256901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83845"/>
                                        </p:tgtEl>
                                        <p:attrNameLst>
                                          <p:attrName>style.visibility</p:attrName>
                                        </p:attrNameLst>
                                      </p:cBhvr>
                                      <p:to>
                                        <p:strVal val="visible"/>
                                      </p:to>
                                    </p:set>
                                    <p:animEffect transition="in" filter="fade">
                                      <p:cBhvr>
                                        <p:cTn id="7" dur="1000"/>
                                        <p:tgtEl>
                                          <p:spTgt spid="208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384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3"/>
          <p:cNvSpPr>
            <a:spLocks noGrp="1"/>
          </p:cNvSpPr>
          <p:nvPr>
            <p:ph type="title"/>
          </p:nvPr>
        </p:nvSpPr>
        <p:spPr/>
        <p:txBody>
          <a:bodyPr/>
          <a:lstStyle/>
          <a:p>
            <a:r>
              <a:rPr lang="en-US" dirty="0">
                <a:latin typeface="Arial" charset="0"/>
              </a:rPr>
              <a:t>EXTRA SLIDES </a:t>
            </a:r>
          </a:p>
        </p:txBody>
      </p:sp>
      <p:sp>
        <p:nvSpPr>
          <p:cNvPr id="2" name="Text Placeholder 1"/>
          <p:cNvSpPr>
            <a:spLocks noGrp="1"/>
          </p:cNvSpPr>
          <p:nvPr>
            <p:ph type="body" idx="1"/>
          </p:nvPr>
        </p:nvSpPr>
        <p:spPr/>
        <p:txBody>
          <a:bodyPr/>
          <a:lstStyle/>
          <a:p>
            <a:r>
              <a:rPr lang="en-US" dirty="0">
                <a:latin typeface="Arial" charset="0"/>
              </a:rPr>
              <a:t>Tools for Making Content Accessible</a:t>
            </a:r>
            <a:endParaRPr lang="en-US" dirty="0"/>
          </a:p>
        </p:txBody>
      </p:sp>
    </p:spTree>
    <p:extLst>
      <p:ext uri="{BB962C8B-B14F-4D97-AF65-F5344CB8AC3E}">
        <p14:creationId xmlns:p14="http://schemas.microsoft.com/office/powerpoint/2010/main" val="2175891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3306"/>
            <a:ext cx="9144000" cy="884237"/>
          </a:xfrm>
        </p:spPr>
        <p:txBody>
          <a:bodyPr>
            <a:normAutofit fontScale="90000"/>
          </a:bodyPr>
          <a:lstStyle/>
          <a:p>
            <a:r>
              <a:rPr lang="en-US" sz="4000" dirty="0"/>
              <a:t>Make the Content Accessible in Word</a:t>
            </a:r>
          </a:p>
        </p:txBody>
      </p:sp>
      <p:sp>
        <p:nvSpPr>
          <p:cNvPr id="3" name="Content Placeholder 2"/>
          <p:cNvSpPr>
            <a:spLocks noGrp="1"/>
          </p:cNvSpPr>
          <p:nvPr>
            <p:ph idx="1"/>
          </p:nvPr>
        </p:nvSpPr>
        <p:spPr>
          <a:xfrm>
            <a:off x="304800" y="1524000"/>
            <a:ext cx="5943600" cy="5334000"/>
          </a:xfrm>
        </p:spPr>
        <p:txBody>
          <a:bodyPr>
            <a:normAutofit lnSpcReduction="10000"/>
          </a:bodyPr>
          <a:lstStyle/>
          <a:p>
            <a:r>
              <a:rPr lang="en-US" sz="2800" dirty="0"/>
              <a:t>Copy/paste the information from a webpage into Microsoft Word, add headings to the sections of the page (use the built-in "Heading 1," </a:t>
            </a:r>
            <a:br>
              <a:rPr lang="en-US" sz="2800" dirty="0"/>
            </a:br>
            <a:r>
              <a:rPr lang="en-US" sz="2800" dirty="0"/>
              <a:t>"Heading 2," Heading 3" styles).</a:t>
            </a:r>
          </a:p>
          <a:p>
            <a:r>
              <a:rPr lang="en-US" sz="2800" dirty="0"/>
              <a:t>Pictures without alt text?</a:t>
            </a:r>
            <a:br>
              <a:rPr lang="en-US" sz="2800" dirty="0"/>
            </a:br>
            <a:r>
              <a:rPr lang="en-US" sz="2800" dirty="0"/>
              <a:t>Write an explanation</a:t>
            </a:r>
          </a:p>
          <a:p>
            <a:pPr lvl="1"/>
            <a:r>
              <a:rPr lang="en-US" sz="2400" dirty="0"/>
              <a:t>Add it to the document</a:t>
            </a:r>
          </a:p>
          <a:p>
            <a:pPr lvl="1"/>
            <a:r>
              <a:rPr lang="en-US" sz="2400" dirty="0"/>
              <a:t>Or use "Format Picture" </a:t>
            </a:r>
            <a:br>
              <a:rPr lang="en-US" sz="2400" dirty="0"/>
            </a:br>
            <a:r>
              <a:rPr lang="en-US" sz="2400" dirty="0"/>
              <a:t>to actually add "alt text" </a:t>
            </a:r>
            <a:br>
              <a:rPr lang="en-US" sz="2400" dirty="0"/>
            </a:br>
            <a:r>
              <a:rPr lang="en-US" sz="2400" dirty="0"/>
              <a:t>to the picture.</a:t>
            </a:r>
          </a:p>
          <a:p>
            <a:r>
              <a:rPr lang="en-US" sz="2800" dirty="0"/>
              <a:t>Save as a webpage.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86200"/>
            <a:ext cx="1166677" cy="1166677"/>
          </a:xfrm>
          <a:prstGeom prst="rect">
            <a:avLst/>
          </a:prstGeom>
        </p:spPr>
      </p:pic>
      <p:pic>
        <p:nvPicPr>
          <p:cNvPr id="5" name="Picture 4" descr="Steps to add alt text - &#10;Step 1 to right click on the image and a dropdown menu comes up. &#10;Select format picture option on it."/>
          <p:cNvPicPr>
            <a:picLocks noChangeAspect="1"/>
          </p:cNvPicPr>
          <p:nvPr/>
        </p:nvPicPr>
        <p:blipFill rotWithShape="1">
          <a:blip r:embed="rId3"/>
          <a:srcRect l="44360" t="26847" r="-1"/>
          <a:stretch/>
        </p:blipFill>
        <p:spPr>
          <a:xfrm>
            <a:off x="4876800" y="4267200"/>
            <a:ext cx="1828800" cy="2381361"/>
          </a:xfrm>
          <a:prstGeom prst="rect">
            <a:avLst/>
          </a:prstGeom>
        </p:spPr>
      </p:pic>
      <p:pic>
        <p:nvPicPr>
          <p:cNvPr id="6" name="Picture 5" descr="Step 3 to add alt text to an image: Write the alternate text in the text box provided and hit OK "/>
          <p:cNvPicPr>
            <a:picLocks noChangeAspect="1"/>
          </p:cNvPicPr>
          <p:nvPr/>
        </p:nvPicPr>
        <p:blipFill>
          <a:blip r:embed="rId4"/>
          <a:stretch>
            <a:fillRect/>
          </a:stretch>
        </p:blipFill>
        <p:spPr>
          <a:xfrm>
            <a:off x="6731000" y="4548184"/>
            <a:ext cx="2413000" cy="2233616"/>
          </a:xfrm>
          <a:prstGeom prst="rect">
            <a:avLst/>
          </a:prstGeom>
        </p:spPr>
      </p:pic>
      <p:pic>
        <p:nvPicPr>
          <p:cNvPr id="4" name="Picture 3" descr="Step 2 to add alt text to an image - Change the style from the formattign palette"/>
          <p:cNvPicPr>
            <a:picLocks noChangeAspect="1"/>
          </p:cNvPicPr>
          <p:nvPr/>
        </p:nvPicPr>
        <p:blipFill>
          <a:blip r:embed="rId5"/>
          <a:stretch>
            <a:fillRect/>
          </a:stretch>
        </p:blipFill>
        <p:spPr>
          <a:xfrm>
            <a:off x="6400800" y="1491343"/>
            <a:ext cx="2743200" cy="2743200"/>
          </a:xfrm>
          <a:prstGeom prst="rect">
            <a:avLst/>
          </a:prstGeom>
        </p:spPr>
      </p:pic>
    </p:spTree>
    <p:extLst>
      <p:ext uri="{BB962C8B-B14F-4D97-AF65-F5344CB8AC3E}">
        <p14:creationId xmlns:p14="http://schemas.microsoft.com/office/powerpoint/2010/main" val="2405652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t>
            </a:r>
            <a:r>
              <a:rPr lang="en-US" dirty="0" err="1"/>
              <a:t>PDFs</a:t>
            </a:r>
            <a:r>
              <a:rPr lang="en-US" dirty="0"/>
              <a:t> accessible</a:t>
            </a:r>
          </a:p>
        </p:txBody>
      </p:sp>
      <p:sp>
        <p:nvSpPr>
          <p:cNvPr id="3" name="Content Placeholder 2"/>
          <p:cNvSpPr>
            <a:spLocks noGrp="1"/>
          </p:cNvSpPr>
          <p:nvPr>
            <p:ph idx="1"/>
          </p:nvPr>
        </p:nvSpPr>
        <p:spPr/>
        <p:txBody>
          <a:bodyPr/>
          <a:lstStyle/>
          <a:p>
            <a:r>
              <a:rPr lang="en-US" dirty="0" err="1"/>
              <a:t>PDFs</a:t>
            </a:r>
            <a:r>
              <a:rPr lang="en-US" dirty="0"/>
              <a:t> retain the appearance of a document on various platforms.  However, if not built correctly, they are inaccessible for screen reader users.</a:t>
            </a:r>
          </a:p>
          <a:p>
            <a:pPr lvl="1"/>
            <a:r>
              <a:rPr lang="en-US" dirty="0">
                <a:solidFill>
                  <a:schemeClr val="tx1"/>
                </a:solidFill>
                <a:latin typeface="+mn-lt"/>
                <a:ea typeface="+mn-ea"/>
                <a:cs typeface="+mn-cs"/>
              </a:rPr>
              <a:t>Any simple text-and-graphic document that is typeset in a single column should be provided as an ordinary web page.</a:t>
            </a:r>
          </a:p>
          <a:p>
            <a:pPr lvl="1"/>
            <a:r>
              <a:rPr lang="en-US" dirty="0"/>
              <a:t>At worst, the PDF file might just be a big image file of the page of text!</a:t>
            </a:r>
          </a:p>
        </p:txBody>
      </p:sp>
    </p:spTree>
    <p:extLst>
      <p:ext uri="{BB962C8B-B14F-4D97-AF65-F5344CB8AC3E}">
        <p14:creationId xmlns:p14="http://schemas.microsoft.com/office/powerpoint/2010/main" val="1310283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a:t>
            </a:r>
            <a:r>
              <a:rPr lang="en-US" dirty="0" err="1"/>
              <a:t>PDFs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general, “print to PDF” is bad. This makes an image of a page as a PDF, and the screen reader can’t read it.</a:t>
            </a:r>
          </a:p>
          <a:p>
            <a:r>
              <a:rPr lang="en-US" dirty="0"/>
              <a:t>Use a special export or save-as command.</a:t>
            </a:r>
          </a:p>
          <a:p>
            <a:r>
              <a:rPr lang="en-US" dirty="0"/>
              <a:t>Make sure the document has a logical reading order defined if you have lots of little text boxes floating on the page.</a:t>
            </a:r>
          </a:p>
          <a:p>
            <a:r>
              <a:rPr lang="en-US" dirty="0"/>
              <a:t>Use the built-in style names like “Heading 1” </a:t>
            </a:r>
          </a:p>
          <a:p>
            <a:r>
              <a:rPr lang="en-US" dirty="0"/>
              <a:t>Embed fonts, avoid complicated tables, etc.</a:t>
            </a:r>
          </a:p>
        </p:txBody>
      </p:sp>
    </p:spTree>
    <p:extLst>
      <p:ext uri="{BB962C8B-B14F-4D97-AF65-F5344CB8AC3E}">
        <p14:creationId xmlns:p14="http://schemas.microsoft.com/office/powerpoint/2010/main" val="415957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163"/>
            <a:ext cx="9144000" cy="884237"/>
          </a:xfrm>
        </p:spPr>
        <p:txBody>
          <a:bodyPr>
            <a:normAutofit fontScale="90000"/>
          </a:bodyPr>
          <a:lstStyle/>
          <a:p>
            <a:r>
              <a:rPr lang="en-US" dirty="0"/>
              <a:t>Visual Descriptions for Videos, too</a:t>
            </a:r>
          </a:p>
        </p:txBody>
      </p:sp>
      <p:sp>
        <p:nvSpPr>
          <p:cNvPr id="3" name="Content Placeholder 2"/>
          <p:cNvSpPr>
            <a:spLocks noGrp="1"/>
          </p:cNvSpPr>
          <p:nvPr>
            <p:ph idx="1"/>
          </p:nvPr>
        </p:nvSpPr>
        <p:spPr>
          <a:xfrm>
            <a:off x="228600" y="1752600"/>
            <a:ext cx="8686800" cy="4953000"/>
          </a:xfrm>
        </p:spPr>
        <p:txBody>
          <a:bodyPr/>
          <a:lstStyle/>
          <a:p>
            <a:r>
              <a:rPr lang="en-US" dirty="0"/>
              <a:t>Movies, demonstration videos, or animations can be made accessible to blind students by creating a description of what happens visually in them. </a:t>
            </a:r>
          </a:p>
          <a:p>
            <a:pPr lvl="1"/>
            <a:r>
              <a:rPr lang="en-US" dirty="0"/>
              <a:t>Many modern movies are available on DVD with a second audio track that you can enable with visual descriptions for blind audiences.</a:t>
            </a:r>
          </a:p>
          <a:p>
            <a:pPr lvl="1"/>
            <a:r>
              <a:rPr lang="en-US" dirty="0"/>
              <a:t>You can record your own audio to play at the same time.  </a:t>
            </a:r>
          </a:p>
          <a:p>
            <a:pPr lvl="1"/>
            <a:r>
              <a:rPr lang="en-US" dirty="0"/>
              <a:t>You can write a text description of what happens.</a:t>
            </a:r>
          </a:p>
        </p:txBody>
      </p:sp>
    </p:spTree>
    <p:extLst>
      <p:ext uri="{BB962C8B-B14F-4D97-AF65-F5344CB8AC3E}">
        <p14:creationId xmlns:p14="http://schemas.microsoft.com/office/powerpoint/2010/main" val="2172235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latin typeface="Arial" charset="0"/>
              </a:rPr>
              <a:t>Captioning / Interpreting</a:t>
            </a:r>
          </a:p>
        </p:txBody>
      </p:sp>
      <p:sp>
        <p:nvSpPr>
          <p:cNvPr id="28674" name="Content Placeholder 2"/>
          <p:cNvSpPr>
            <a:spLocks noGrp="1"/>
          </p:cNvSpPr>
          <p:nvPr>
            <p:ph idx="1"/>
          </p:nvPr>
        </p:nvSpPr>
        <p:spPr/>
        <p:txBody>
          <a:bodyPr>
            <a:normAutofit fontScale="92500"/>
          </a:bodyPr>
          <a:lstStyle/>
          <a:p>
            <a:r>
              <a:rPr lang="en-US" sz="2800" dirty="0">
                <a:latin typeface="Arial" charset="0"/>
              </a:rPr>
              <a:t>There are professional services you can hire to do high-quality captioning for you for deaf audience.</a:t>
            </a:r>
          </a:p>
          <a:p>
            <a:pPr lvl="1"/>
            <a:r>
              <a:rPr lang="en-US" sz="2400" dirty="0">
                <a:latin typeface="Arial" charset="0"/>
              </a:rPr>
              <a:t>They will give you a file with time-codes and text for any video you provide them.</a:t>
            </a:r>
          </a:p>
          <a:p>
            <a:pPr lvl="1"/>
            <a:r>
              <a:rPr lang="en-US" sz="2400" dirty="0">
                <a:latin typeface="Arial" charset="0"/>
                <a:ea typeface="Arial" charset="0"/>
                <a:cs typeface="Arial" charset="0"/>
              </a:rPr>
              <a:t>There</a:t>
            </a:r>
            <a:r>
              <a:rPr lang="ja-JP" altLang="en-US" sz="2400" dirty="0">
                <a:latin typeface="Arial" charset="0"/>
                <a:ea typeface="Arial" charset="0"/>
                <a:cs typeface="Arial" charset="0"/>
              </a:rPr>
              <a:t>’</a:t>
            </a:r>
            <a:r>
              <a:rPr lang="en-US" altLang="ja-JP" sz="2400" dirty="0">
                <a:latin typeface="Arial" charset="0"/>
                <a:ea typeface="Arial" charset="0"/>
                <a:cs typeface="Arial" charset="0"/>
              </a:rPr>
              <a:t>s a standard file format for captions.  </a:t>
            </a:r>
            <a:r>
              <a:rPr lang="en-US" sz="2400" dirty="0">
                <a:latin typeface="Arial" charset="0"/>
                <a:ea typeface="Arial" charset="0"/>
                <a:cs typeface="Arial" charset="0"/>
              </a:rPr>
              <a:t>It also includes where on the screen the text should appear.</a:t>
            </a:r>
          </a:p>
          <a:p>
            <a:pPr lvl="1"/>
            <a:r>
              <a:rPr lang="en-US" sz="2400" dirty="0">
                <a:latin typeface="Arial" charset="0"/>
              </a:rPr>
              <a:t>Then, you can use standard video editing software to add the text to your video.</a:t>
            </a:r>
          </a:p>
          <a:p>
            <a:r>
              <a:rPr lang="en-US" sz="2800" dirty="0">
                <a:latin typeface="Arial" charset="0"/>
              </a:rPr>
              <a:t>You could also hire a professional sign language interpreter to translate some information content and </a:t>
            </a:r>
            <a:r>
              <a:rPr lang="en-US" sz="2800" dirty="0" err="1">
                <a:latin typeface="Arial" charset="0"/>
              </a:rPr>
              <a:t>videorecord</a:t>
            </a:r>
            <a:r>
              <a:rPr lang="en-US" sz="2800" dirty="0">
                <a:latin typeface="Arial" charset="0"/>
              </a:rPr>
              <a:t> them doing this.</a:t>
            </a:r>
          </a:p>
        </p:txBody>
      </p:sp>
    </p:spTree>
    <p:extLst>
      <p:ext uri="{BB962C8B-B14F-4D97-AF65-F5344CB8AC3E}">
        <p14:creationId xmlns:p14="http://schemas.microsoft.com/office/powerpoint/2010/main" val="1555174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Arial" charset="0"/>
              </a:rPr>
              <a:t>(Semi)Automatic Captioning</a:t>
            </a:r>
          </a:p>
        </p:txBody>
      </p:sp>
      <p:sp>
        <p:nvSpPr>
          <p:cNvPr id="25602" name="Content Placeholder 2"/>
          <p:cNvSpPr>
            <a:spLocks noGrp="1"/>
          </p:cNvSpPr>
          <p:nvPr>
            <p:ph idx="1"/>
          </p:nvPr>
        </p:nvSpPr>
        <p:spPr>
          <a:xfrm>
            <a:off x="304800" y="1676400"/>
            <a:ext cx="8534400" cy="4953000"/>
          </a:xfrm>
        </p:spPr>
        <p:txBody>
          <a:bodyPr>
            <a:normAutofit fontScale="92500" lnSpcReduction="10000"/>
          </a:bodyPr>
          <a:lstStyle/>
          <a:p>
            <a:r>
              <a:rPr lang="en-US" dirty="0">
                <a:latin typeface="Arial" charset="0"/>
              </a:rPr>
              <a:t>YouTube has new auto-captioning:</a:t>
            </a:r>
          </a:p>
          <a:p>
            <a:pPr lvl="1"/>
            <a:r>
              <a:rPr lang="en-US" sz="2400" dirty="0">
                <a:latin typeface="Arial" charset="0"/>
                <a:ea typeface="Arial" charset="0"/>
                <a:cs typeface="Arial" charset="0"/>
                <a:hlinkClick r:id="rId2"/>
              </a:rPr>
              <a:t>http://www.youtube.com/watch?v=kTvHIDKLFqc</a:t>
            </a:r>
            <a:endParaRPr lang="en-US" sz="2400" dirty="0">
              <a:latin typeface="Arial" charset="0"/>
              <a:ea typeface="Arial" charset="0"/>
              <a:cs typeface="Arial" charset="0"/>
            </a:endParaRPr>
          </a:p>
          <a:p>
            <a:pPr lvl="1"/>
            <a:r>
              <a:rPr lang="en-US" dirty="0">
                <a:latin typeface="Arial" charset="0"/>
              </a:rPr>
              <a:t>It uses text-to-speech technology to detect the words that are said, but the accuracy is </a:t>
            </a:r>
            <a:r>
              <a:rPr lang="en-US" b="1" u="sng" dirty="0">
                <a:latin typeface="Arial" charset="0"/>
              </a:rPr>
              <a:t>VERY POOR</a:t>
            </a:r>
            <a:r>
              <a:rPr lang="en-US" dirty="0">
                <a:latin typeface="Arial" charset="0"/>
              </a:rPr>
              <a:t>!</a:t>
            </a:r>
          </a:p>
          <a:p>
            <a:pPr lvl="1"/>
            <a:r>
              <a:rPr lang="en-US" dirty="0">
                <a:latin typeface="Arial" charset="0"/>
              </a:rPr>
              <a:t>For better accuracy, you can give it a text script, and it will automatically time-align this with the video.</a:t>
            </a:r>
          </a:p>
          <a:p>
            <a:r>
              <a:rPr lang="en-US" dirty="0">
                <a:latin typeface="Arial" charset="0"/>
                <a:ea typeface="Arial" charset="0"/>
                <a:cs typeface="Arial" charset="0"/>
              </a:rPr>
              <a:t>Note: these are just subtitles, not captions.</a:t>
            </a:r>
          </a:p>
          <a:p>
            <a:pPr lvl="1"/>
            <a:r>
              <a:rPr lang="en-US" dirty="0">
                <a:latin typeface="Arial" charset="0"/>
                <a:ea typeface="Arial" charset="0"/>
                <a:cs typeface="Arial" charset="0"/>
              </a:rPr>
              <a:t>Emotion, sounds effects, background sounds, musical cues, placement of the captions on the screen to convey speaker and avoid stuff, etc.</a:t>
            </a:r>
          </a:p>
        </p:txBody>
      </p:sp>
    </p:spTree>
    <p:extLst>
      <p:ext uri="{BB962C8B-B14F-4D97-AF65-F5344CB8AC3E}">
        <p14:creationId xmlns:p14="http://schemas.microsoft.com/office/powerpoint/2010/main" val="2167504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04800" y="715963"/>
            <a:ext cx="8610600" cy="884237"/>
          </a:xfrm>
        </p:spPr>
        <p:txBody>
          <a:bodyPr/>
          <a:lstStyle/>
          <a:p>
            <a:r>
              <a:rPr lang="en-US">
                <a:latin typeface="Arial" charset="0"/>
              </a:rPr>
              <a:t>Camtasia Studio</a:t>
            </a:r>
          </a:p>
        </p:txBody>
      </p:sp>
      <p:sp>
        <p:nvSpPr>
          <p:cNvPr id="23554" name="Content Placeholder 2"/>
          <p:cNvSpPr>
            <a:spLocks noGrp="1"/>
          </p:cNvSpPr>
          <p:nvPr>
            <p:ph idx="1"/>
          </p:nvPr>
        </p:nvSpPr>
        <p:spPr>
          <a:xfrm>
            <a:off x="228600" y="1676400"/>
            <a:ext cx="8839200" cy="4953000"/>
          </a:xfrm>
        </p:spPr>
        <p:txBody>
          <a:bodyPr/>
          <a:lstStyle/>
          <a:p>
            <a:r>
              <a:rPr lang="en-US" dirty="0">
                <a:latin typeface="Arial" charset="0"/>
              </a:rPr>
              <a:t>Popular video editing program, easy captions</a:t>
            </a:r>
          </a:p>
          <a:p>
            <a:pPr lvl="1"/>
            <a:r>
              <a:rPr lang="en-US" dirty="0">
                <a:latin typeface="Arial" charset="0"/>
                <a:ea typeface="Arial" charset="0"/>
                <a:cs typeface="Arial" charset="0"/>
              </a:rPr>
              <a:t>Like YouTube, it can try to automatically detect the words using text-to-speech or you can give it a transcript (and it will auto-align with the video)</a:t>
            </a:r>
          </a:p>
        </p:txBody>
      </p:sp>
      <p:pic>
        <p:nvPicPr>
          <p:cNvPr id="4" name="Content Placeholder 3" descr="image of software of Camtasia Studio showing a screenshot of video editing in progress. "/>
          <p:cNvPicPr>
            <a:picLocks noChangeAspect="1"/>
          </p:cNvPicPr>
          <p:nvPr/>
        </p:nvPicPr>
        <p:blipFill>
          <a:blip r:embed="rId2">
            <a:extLst>
              <a:ext uri="{28A0092B-C50C-407E-A947-70E740481C1C}">
                <a14:useLocalDpi xmlns:a14="http://schemas.microsoft.com/office/drawing/2010/main" val="0"/>
              </a:ext>
            </a:extLst>
          </a:blip>
          <a:srcRect t="-7292" b="-7292"/>
          <a:stretch>
            <a:fillRect/>
          </a:stretch>
        </p:blipFill>
        <p:spPr bwMode="auto">
          <a:xfrm>
            <a:off x="1600200" y="3449002"/>
            <a:ext cx="6400800" cy="3713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728426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Colors</a:t>
            </a:r>
          </a:p>
        </p:txBody>
      </p:sp>
      <p:sp>
        <p:nvSpPr>
          <p:cNvPr id="3" name="Content Placeholder 2"/>
          <p:cNvSpPr>
            <a:spLocks noGrp="1"/>
          </p:cNvSpPr>
          <p:nvPr>
            <p:ph idx="1"/>
          </p:nvPr>
        </p:nvSpPr>
        <p:spPr/>
        <p:txBody>
          <a:bodyPr>
            <a:normAutofit fontScale="92500" lnSpcReduction="10000"/>
          </a:bodyPr>
          <a:lstStyle/>
          <a:p>
            <a:r>
              <a:rPr lang="en-US" dirty="0"/>
              <a:t>You can add redundant information to a webpage (so it doesn't rely on color-coding)</a:t>
            </a:r>
          </a:p>
          <a:p>
            <a:r>
              <a:rPr lang="en-US" dirty="0"/>
              <a:t>You can also use photo software to boost the </a:t>
            </a:r>
            <a:r>
              <a:rPr lang="en-US" dirty="0" err="1"/>
              <a:t>constrast</a:t>
            </a:r>
            <a:r>
              <a:rPr lang="en-US" dirty="0"/>
              <a:t> of images for low vision users.</a:t>
            </a:r>
          </a:p>
          <a:p>
            <a:pPr lvl="1"/>
            <a:r>
              <a:rPr lang="en-US" dirty="0"/>
              <a:t>Or make a new, bold black &amp; white version of it.</a:t>
            </a:r>
          </a:p>
          <a:p>
            <a:r>
              <a:rPr lang="en-US" dirty="0"/>
              <a:t>You can try to re-color things on a webpage to make it easier for colorblind users to see.</a:t>
            </a:r>
          </a:p>
          <a:p>
            <a:pPr lvl="1"/>
            <a:r>
              <a:rPr lang="en-US" dirty="0"/>
              <a:t>There is even a tool that tries to do this automatically, called </a:t>
            </a:r>
            <a:r>
              <a:rPr lang="en-US" dirty="0" err="1"/>
              <a:t>Daltonize</a:t>
            </a:r>
            <a:r>
              <a:rPr lang="en-US" dirty="0"/>
              <a:t>.</a:t>
            </a:r>
            <a:br>
              <a:rPr lang="en-US" dirty="0"/>
            </a:br>
            <a:r>
              <a:rPr lang="en-US" dirty="0"/>
              <a:t>http://</a:t>
            </a:r>
            <a:r>
              <a:rPr lang="en-US" dirty="0" err="1"/>
              <a:t>www.vischeck.com</a:t>
            </a:r>
            <a:r>
              <a:rPr lang="en-US" dirty="0"/>
              <a:t>/</a:t>
            </a:r>
            <a:r>
              <a:rPr lang="en-US" dirty="0" err="1"/>
              <a:t>daltonize</a:t>
            </a:r>
            <a:r>
              <a:rPr lang="en-US" dirty="0"/>
              <a:t>/</a:t>
            </a:r>
          </a:p>
        </p:txBody>
      </p:sp>
    </p:spTree>
    <p:extLst>
      <p:ext uri="{BB962C8B-B14F-4D97-AF65-F5344CB8AC3E}">
        <p14:creationId xmlns:p14="http://schemas.microsoft.com/office/powerpoint/2010/main" val="4028464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7CBDA9CC-08BD-DF47-8C62-B2D753ECD3F9}"/>
              </a:ext>
            </a:extLst>
          </p:cNvPr>
          <p:cNvSpPr>
            <a:spLocks noGrp="1"/>
          </p:cNvSpPr>
          <p:nvPr>
            <p:ph type="title"/>
          </p:nvPr>
        </p:nvSpPr>
        <p:spPr/>
        <p:txBody>
          <a:bodyPr/>
          <a:lstStyle/>
          <a:p>
            <a:r>
              <a:rPr lang="en-US" dirty="0"/>
              <a:t>Colorblind</a:t>
            </a:r>
          </a:p>
        </p:txBody>
      </p:sp>
      <p:pic>
        <p:nvPicPr>
          <p:cNvPr id="84993" name="Picture 2" descr="Fluorescent labelled cell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6575"/>
            <a:ext cx="3124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7" name="Text Box 6"/>
          <p:cNvSpPr txBox="1">
            <a:spLocks noChangeArrowheads="1"/>
          </p:cNvSpPr>
          <p:nvPr/>
        </p:nvSpPr>
        <p:spPr bwMode="auto">
          <a:xfrm>
            <a:off x="3124200" y="685800"/>
            <a:ext cx="1295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1. Original</a:t>
            </a:r>
            <a:br>
              <a:rPr lang="en-US" sz="1800"/>
            </a:br>
            <a:r>
              <a:rPr lang="en-US" sz="1800"/>
              <a:t>Image</a:t>
            </a:r>
          </a:p>
        </p:txBody>
      </p:sp>
      <p:pic>
        <p:nvPicPr>
          <p:cNvPr id="84994" name="Picture 3" descr="Deuteranope simulation of fluorescent c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36575"/>
            <a:ext cx="3124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0" name="Text Box 9"/>
          <p:cNvSpPr txBox="1">
            <a:spLocks noChangeArrowheads="1"/>
          </p:cNvSpPr>
          <p:nvPr/>
        </p:nvSpPr>
        <p:spPr bwMode="auto">
          <a:xfrm>
            <a:off x="7696200" y="684213"/>
            <a:ext cx="12954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2. How a color-blind person sees image #1.</a:t>
            </a:r>
          </a:p>
        </p:txBody>
      </p:sp>
      <p:pic>
        <p:nvPicPr>
          <p:cNvPr id="84995" name="Picture 4" descr="Daltonized version of fluorescent ce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3124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8" name="Text Box 7"/>
          <p:cNvSpPr txBox="1">
            <a:spLocks noChangeArrowheads="1"/>
          </p:cNvSpPr>
          <p:nvPr/>
        </p:nvSpPr>
        <p:spPr bwMode="auto">
          <a:xfrm>
            <a:off x="3124200" y="3808413"/>
            <a:ext cx="1295400"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3. Image modified by the Daltonize software.</a:t>
            </a:r>
          </a:p>
        </p:txBody>
      </p:sp>
      <p:pic>
        <p:nvPicPr>
          <p:cNvPr id="84996" name="Picture 5" descr="Dichromat simulation of daltonized color cel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733800"/>
            <a:ext cx="3124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9" name="Text Box 8"/>
          <p:cNvSpPr txBox="1">
            <a:spLocks noChangeArrowheads="1"/>
          </p:cNvSpPr>
          <p:nvPr/>
        </p:nvSpPr>
        <p:spPr bwMode="auto">
          <a:xfrm>
            <a:off x="7696200" y="3810000"/>
            <a:ext cx="12954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4. How a color-blind person sees image #3.</a:t>
            </a:r>
          </a:p>
        </p:txBody>
      </p:sp>
    </p:spTree>
    <p:extLst>
      <p:ext uri="{BB962C8B-B14F-4D97-AF65-F5344CB8AC3E}">
        <p14:creationId xmlns:p14="http://schemas.microsoft.com/office/powerpoint/2010/main" val="207698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cs typeface="Arial" charset="0"/>
              </a:rPr>
              <a:t>Details of </a:t>
            </a:r>
            <a:r>
              <a:rPr lang="ja-JP" altLang="en-US">
                <a:latin typeface="Arial" charset="0"/>
                <a:cs typeface="Arial" charset="0"/>
              </a:rPr>
              <a:t>“</a:t>
            </a:r>
            <a:r>
              <a:rPr lang="en-US">
                <a:latin typeface="Arial" charset="0"/>
                <a:cs typeface="Arial" charset="0"/>
              </a:rPr>
              <a:t>alt</a:t>
            </a:r>
            <a:r>
              <a:rPr lang="ja-JP" altLang="en-US">
                <a:latin typeface="Arial" charset="0"/>
                <a:cs typeface="Arial" charset="0"/>
              </a:rPr>
              <a:t>”</a:t>
            </a:r>
            <a:r>
              <a:rPr lang="en-US">
                <a:latin typeface="Arial" charset="0"/>
                <a:cs typeface="Arial" charset="0"/>
              </a:rPr>
              <a:t> attribute</a:t>
            </a:r>
          </a:p>
        </p:txBody>
      </p:sp>
      <p:sp>
        <p:nvSpPr>
          <p:cNvPr id="38915" name="Rectangle 3"/>
          <p:cNvSpPr>
            <a:spLocks noGrp="1" noChangeArrowheads="1"/>
          </p:cNvSpPr>
          <p:nvPr>
            <p:ph type="body" idx="1"/>
          </p:nvPr>
        </p:nvSpPr>
        <p:spPr/>
        <p:txBody>
          <a:bodyPr>
            <a:normAutofit/>
          </a:bodyPr>
          <a:lstStyle/>
          <a:p>
            <a:r>
              <a:rPr lang="en-US" sz="2800" dirty="0">
                <a:latin typeface="Arial" charset="0"/>
              </a:rPr>
              <a:t>Screen readers can't </a:t>
            </a:r>
            <a:r>
              <a:rPr lang="en-US" altLang="ja-JP" sz="2800" dirty="0">
                <a:latin typeface="Arial" charset="0"/>
              </a:rPr>
              <a:t>describe images; they rely on there being some text in the document that serves as an alternative.</a:t>
            </a:r>
          </a:p>
          <a:p>
            <a:pPr lvl="1"/>
            <a:r>
              <a:rPr lang="en-US" sz="2400" dirty="0">
                <a:latin typeface="Arial" charset="0"/>
              </a:rPr>
              <a:t>This is called the "alt" text for an image.</a:t>
            </a:r>
          </a:p>
          <a:p>
            <a:pPr lvl="1"/>
            <a:r>
              <a:rPr lang="en-US" sz="2400" dirty="0">
                <a:latin typeface="Arial" charset="0"/>
                <a:cs typeface="Arial" charset="0"/>
              </a:rPr>
              <a:t>If you are using an editing tool, then you might need to look in some </a:t>
            </a:r>
            <a:r>
              <a:rPr lang="ja-JP" altLang="en-US" sz="2400" dirty="0">
                <a:latin typeface="Arial" charset="0"/>
                <a:cs typeface="Arial" charset="0"/>
              </a:rPr>
              <a:t>“</a:t>
            </a:r>
            <a:r>
              <a:rPr lang="en-US" sz="2400" dirty="0">
                <a:latin typeface="Arial" charset="0"/>
                <a:cs typeface="Arial" charset="0"/>
              </a:rPr>
              <a:t>Properties</a:t>
            </a:r>
            <a:r>
              <a:rPr lang="ja-JP" altLang="en-US" sz="2400" dirty="0">
                <a:latin typeface="Arial" charset="0"/>
                <a:cs typeface="Arial" charset="0"/>
              </a:rPr>
              <a:t>”</a:t>
            </a:r>
            <a:r>
              <a:rPr lang="en-US" sz="2400" dirty="0">
                <a:latin typeface="Arial" charset="0"/>
                <a:cs typeface="Arial" charset="0"/>
              </a:rPr>
              <a:t> of the image you added.</a:t>
            </a:r>
          </a:p>
        </p:txBody>
      </p:sp>
      <p:pic>
        <p:nvPicPr>
          <p:cNvPr id="38916" name="Picture 4" descr="screen shot of the properties window in Dreamwea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41900"/>
            <a:ext cx="8153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4681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E5AF93-152A-B54C-B7C6-2D87D9916043}"/>
              </a:ext>
            </a:extLst>
          </p:cNvPr>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p:txBody>
          <a:bodyPr>
            <a:normAutofit fontScale="92500" lnSpcReduction="20000"/>
          </a:bodyPr>
          <a:lstStyle/>
          <a:p>
            <a:r>
              <a:rPr lang="en-US" dirty="0" err="1"/>
              <a:t>webaim.org</a:t>
            </a:r>
            <a:r>
              <a:rPr lang="en-US" dirty="0"/>
              <a:t> – Center for Persons with Disabilities at Utah State University</a:t>
            </a:r>
          </a:p>
          <a:p>
            <a:r>
              <a:rPr lang="en-US" dirty="0"/>
              <a:t>WAVE: accessibility checker</a:t>
            </a:r>
          </a:p>
          <a:p>
            <a:r>
              <a:rPr lang="en-US" dirty="0"/>
              <a:t>    http://</a:t>
            </a:r>
            <a:r>
              <a:rPr lang="en-US" dirty="0" err="1"/>
              <a:t>wave.webaim.org</a:t>
            </a:r>
            <a:endParaRPr lang="en-US" dirty="0"/>
          </a:p>
          <a:p>
            <a:r>
              <a:rPr lang="en-US" dirty="0"/>
              <a:t>FANGS: screen-reader simulator</a:t>
            </a:r>
          </a:p>
          <a:p>
            <a:r>
              <a:rPr lang="en-US" dirty="0"/>
              <a:t>    http://</a:t>
            </a:r>
            <a:r>
              <a:rPr lang="en-US" dirty="0" err="1"/>
              <a:t>www.standards-schmandards.com</a:t>
            </a:r>
            <a:r>
              <a:rPr lang="en-US" dirty="0"/>
              <a:t>/projects/fangs/</a:t>
            </a:r>
          </a:p>
          <a:p>
            <a:r>
              <a:rPr lang="en-US" dirty="0" err="1"/>
              <a:t>VisCheck</a:t>
            </a:r>
            <a:r>
              <a:rPr lang="en-US" dirty="0"/>
              <a:t>, </a:t>
            </a:r>
            <a:r>
              <a:rPr lang="en-US" dirty="0" err="1"/>
              <a:t>Daltonize</a:t>
            </a:r>
            <a:r>
              <a:rPr lang="en-US" dirty="0"/>
              <a:t>: color blindness tools</a:t>
            </a:r>
          </a:p>
          <a:p>
            <a:r>
              <a:rPr lang="en-US" dirty="0"/>
              <a:t>    http://</a:t>
            </a:r>
            <a:r>
              <a:rPr lang="en-US" dirty="0" err="1"/>
              <a:t>www.vischeck.com</a:t>
            </a:r>
            <a:r>
              <a:rPr lang="en-US" dirty="0"/>
              <a:t>/</a:t>
            </a:r>
          </a:p>
        </p:txBody>
      </p:sp>
    </p:spTree>
    <p:extLst>
      <p:ext uri="{BB962C8B-B14F-4D97-AF65-F5344CB8AC3E}">
        <p14:creationId xmlns:p14="http://schemas.microsoft.com/office/powerpoint/2010/main" val="2553613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r>
              <a:rPr lang="en-US" dirty="0"/>
              <a:t>Trace Center - Photosensitive Epilepsy Analysis Tool </a:t>
            </a:r>
            <a:r>
              <a:rPr lang="en-US" dirty="0">
                <a:hlinkClick r:id="rId2"/>
              </a:rPr>
              <a:t>http://trace.wisc.edu/peat/</a:t>
            </a:r>
            <a:r>
              <a:rPr lang="en-US" dirty="0"/>
              <a:t> </a:t>
            </a:r>
          </a:p>
          <a:p>
            <a:r>
              <a:rPr lang="en-US" dirty="0" err="1"/>
              <a:t>VizCheck</a:t>
            </a:r>
            <a:r>
              <a:rPr lang="en-US" dirty="0"/>
              <a:t> Color Blindness (incl. baby vision simulator) </a:t>
            </a:r>
            <a:r>
              <a:rPr lang="en-US" dirty="0">
                <a:hlinkClick r:id="rId3"/>
              </a:rPr>
              <a:t>http://www.vischeck.com/</a:t>
            </a:r>
            <a:r>
              <a:rPr lang="en-US" dirty="0"/>
              <a:t> </a:t>
            </a:r>
          </a:p>
          <a:p>
            <a:r>
              <a:rPr lang="en-US" dirty="0"/>
              <a:t>JAWS evaluation copy </a:t>
            </a:r>
            <a:br>
              <a:rPr lang="en-US" dirty="0"/>
            </a:br>
            <a:r>
              <a:rPr lang="en-US" dirty="0">
                <a:hlinkClick r:id="rId4"/>
              </a:rPr>
              <a:t>http://www.freedomscientific.com/Downloads/JAWS</a:t>
            </a:r>
            <a:r>
              <a:rPr lang="en-US" dirty="0"/>
              <a:t> </a:t>
            </a:r>
          </a:p>
          <a:p>
            <a:endParaRPr lang="en-US" dirty="0"/>
          </a:p>
        </p:txBody>
      </p:sp>
    </p:spTree>
    <p:extLst>
      <p:ext uri="{BB962C8B-B14F-4D97-AF65-F5344CB8AC3E}">
        <p14:creationId xmlns:p14="http://schemas.microsoft.com/office/powerpoint/2010/main" val="4067315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More Web Accessibility Resources</a:t>
            </a:r>
          </a:p>
        </p:txBody>
      </p:sp>
      <p:sp>
        <p:nvSpPr>
          <p:cNvPr id="76803" name="Rectangle 3"/>
          <p:cNvSpPr>
            <a:spLocks noGrp="1" noChangeArrowheads="1"/>
          </p:cNvSpPr>
          <p:nvPr>
            <p:ph type="body" idx="1"/>
          </p:nvPr>
        </p:nvSpPr>
        <p:spPr>
          <a:xfrm>
            <a:off x="304800" y="1752600"/>
            <a:ext cx="8839200" cy="4953000"/>
          </a:xfrm>
        </p:spPr>
        <p:txBody>
          <a:bodyPr>
            <a:normAutofit fontScale="92500" lnSpcReduction="10000"/>
          </a:bodyPr>
          <a:lstStyle/>
          <a:p>
            <a:pPr eaLnBrk="1" hangingPunct="1">
              <a:buFontTx/>
              <a:buNone/>
            </a:pPr>
            <a:r>
              <a:rPr lang="en-US" sz="2800" dirty="0">
                <a:latin typeface="Arial" charset="0"/>
                <a:cs typeface="Arial" charset="0"/>
                <a:hlinkClick r:id="rId2"/>
              </a:rPr>
              <a:t>http://www.webaim.org/techniques/css/</a:t>
            </a:r>
            <a:endParaRPr lang="en-US" sz="2800" dirty="0">
              <a:latin typeface="Arial" charset="0"/>
              <a:cs typeface="Arial" charset="0"/>
            </a:endParaRPr>
          </a:p>
          <a:p>
            <a:pPr eaLnBrk="1" hangingPunct="1">
              <a:buFontTx/>
              <a:buNone/>
            </a:pPr>
            <a:r>
              <a:rPr lang="en-US" sz="2800" dirty="0">
                <a:latin typeface="Arial" charset="0"/>
                <a:cs typeface="Arial" charset="0"/>
                <a:hlinkClick r:id="rId3"/>
              </a:rPr>
              <a:t>http://www.webaim.org/techniques/css/invisiblecontent</a:t>
            </a:r>
            <a:r>
              <a:rPr lang="en-US" sz="2800" dirty="0">
                <a:latin typeface="Arial" charset="0"/>
                <a:cs typeface="Arial" charset="0"/>
              </a:rPr>
              <a:t> </a:t>
            </a:r>
          </a:p>
          <a:p>
            <a:pPr eaLnBrk="1" hangingPunct="1">
              <a:buFontTx/>
              <a:buNone/>
            </a:pPr>
            <a:r>
              <a:rPr lang="en-US" sz="2800" dirty="0">
                <a:latin typeface="Arial" charset="0"/>
                <a:cs typeface="Arial" charset="0"/>
                <a:hlinkClick r:id="rId4"/>
              </a:rPr>
              <a:t>http://www.webaim.org/techniques/fonts/</a:t>
            </a:r>
            <a:r>
              <a:rPr lang="en-US" sz="2800" dirty="0">
                <a:latin typeface="Arial" charset="0"/>
                <a:cs typeface="Arial" charset="0"/>
              </a:rPr>
              <a:t> </a:t>
            </a:r>
          </a:p>
          <a:p>
            <a:pPr eaLnBrk="1" hangingPunct="1">
              <a:buFontTx/>
              <a:buNone/>
            </a:pPr>
            <a:r>
              <a:rPr lang="en-US" sz="2800" dirty="0">
                <a:latin typeface="Arial" charset="0"/>
                <a:cs typeface="Arial" charset="0"/>
                <a:hlinkClick r:id="rId5"/>
              </a:rPr>
              <a:t>http://www.webaim.org/techniques/textlayout/</a:t>
            </a:r>
            <a:r>
              <a:rPr lang="en-US" sz="2800" dirty="0">
                <a:latin typeface="Arial" charset="0"/>
                <a:cs typeface="Arial" charset="0"/>
              </a:rPr>
              <a:t> </a:t>
            </a:r>
          </a:p>
          <a:p>
            <a:pPr eaLnBrk="1" hangingPunct="1">
              <a:buFontTx/>
              <a:buNone/>
            </a:pPr>
            <a:r>
              <a:rPr lang="en-US" sz="2800" dirty="0">
                <a:latin typeface="Arial" charset="0"/>
                <a:cs typeface="Arial" charset="0"/>
                <a:hlinkClick r:id="rId6"/>
              </a:rPr>
              <a:t>http://www.webaim.org/techniques/tables/</a:t>
            </a:r>
            <a:r>
              <a:rPr lang="en-US" sz="2800" dirty="0">
                <a:latin typeface="Arial" charset="0"/>
                <a:cs typeface="Arial" charset="0"/>
              </a:rPr>
              <a:t> </a:t>
            </a:r>
          </a:p>
          <a:p>
            <a:pPr eaLnBrk="1" hangingPunct="1">
              <a:buFontTx/>
              <a:buNone/>
            </a:pPr>
            <a:r>
              <a:rPr lang="en-US" sz="2800" dirty="0">
                <a:latin typeface="Arial" charset="0"/>
                <a:cs typeface="Arial" charset="0"/>
                <a:hlinkClick r:id="rId7"/>
              </a:rPr>
              <a:t>http://www.webaim.org/techniques/frames/</a:t>
            </a:r>
            <a:r>
              <a:rPr lang="en-US" sz="2800" dirty="0">
                <a:latin typeface="Arial" charset="0"/>
                <a:cs typeface="Arial" charset="0"/>
              </a:rPr>
              <a:t> </a:t>
            </a:r>
          </a:p>
          <a:p>
            <a:pPr eaLnBrk="1" hangingPunct="1">
              <a:buFontTx/>
              <a:buNone/>
            </a:pPr>
            <a:r>
              <a:rPr lang="en-US" sz="2800" dirty="0">
                <a:latin typeface="Arial" charset="0"/>
                <a:cs typeface="Arial" charset="0"/>
                <a:hlinkClick r:id="rId8"/>
              </a:rPr>
              <a:t>http://www.webaim.org/techniques/templates/</a:t>
            </a:r>
            <a:r>
              <a:rPr lang="en-US" sz="2800" dirty="0">
                <a:latin typeface="Arial" charset="0"/>
                <a:cs typeface="Arial" charset="0"/>
              </a:rPr>
              <a:t> </a:t>
            </a:r>
          </a:p>
          <a:p>
            <a:pPr eaLnBrk="1" hangingPunct="1">
              <a:buFontTx/>
              <a:buNone/>
            </a:pPr>
            <a:r>
              <a:rPr lang="en-US" sz="2800" dirty="0">
                <a:latin typeface="Arial" charset="0"/>
                <a:cs typeface="Arial" charset="0"/>
                <a:hlinkClick r:id="rId9"/>
              </a:rPr>
              <a:t>http://www.webaim.org/techniques/hypertext/</a:t>
            </a:r>
            <a:r>
              <a:rPr lang="en-US" sz="2800" dirty="0">
                <a:latin typeface="Arial" charset="0"/>
                <a:cs typeface="Arial" charset="0"/>
              </a:rPr>
              <a:t> </a:t>
            </a:r>
          </a:p>
          <a:p>
            <a:pPr eaLnBrk="1" hangingPunct="1">
              <a:buFontTx/>
              <a:buNone/>
            </a:pPr>
            <a:r>
              <a:rPr lang="en-US" sz="2800" dirty="0">
                <a:latin typeface="Arial" charset="0"/>
                <a:cs typeface="Arial" charset="0"/>
                <a:hlinkClick r:id="rId10"/>
              </a:rPr>
              <a:t>http://www.webaim.org/techniques/screenreader/</a:t>
            </a:r>
            <a:r>
              <a:rPr lang="en-US" sz="2800" dirty="0">
                <a:latin typeface="Arial" charset="0"/>
                <a:cs typeface="Arial" charset="0"/>
              </a:rPr>
              <a:t> </a:t>
            </a:r>
          </a:p>
        </p:txBody>
      </p:sp>
    </p:spTree>
    <p:extLst>
      <p:ext uri="{BB962C8B-B14F-4D97-AF65-F5344CB8AC3E}">
        <p14:creationId xmlns:p14="http://schemas.microsoft.com/office/powerpoint/2010/main" val="540535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Web Resources</a:t>
            </a:r>
          </a:p>
        </p:txBody>
      </p:sp>
      <p:sp>
        <p:nvSpPr>
          <p:cNvPr id="3" name="Content Placeholder 2"/>
          <p:cNvSpPr>
            <a:spLocks noGrp="1"/>
          </p:cNvSpPr>
          <p:nvPr>
            <p:ph idx="1"/>
          </p:nvPr>
        </p:nvSpPr>
        <p:spPr>
          <a:xfrm>
            <a:off x="457200" y="1997100"/>
            <a:ext cx="8510104" cy="4739422"/>
          </a:xfrm>
        </p:spPr>
        <p:txBody>
          <a:bodyPr>
            <a:normAutofit fontScale="77500" lnSpcReduction="20000"/>
          </a:bodyPr>
          <a:lstStyle/>
          <a:p>
            <a:r>
              <a:rPr lang="en-US" dirty="0"/>
              <a:t>WCAG 2.0 Theme Song Web Content Accessibility Guidelines </a:t>
            </a:r>
            <a:r>
              <a:rPr lang="en-US" dirty="0">
                <a:hlinkClick r:id="rId2"/>
              </a:rPr>
              <a:t>https://youtu.be/gtuna2AWvqk</a:t>
            </a:r>
            <a:r>
              <a:rPr lang="en-US" dirty="0"/>
              <a:t> </a:t>
            </a:r>
          </a:p>
          <a:p>
            <a:r>
              <a:rPr lang="en-US" dirty="0"/>
              <a:t>Web Design Resources </a:t>
            </a:r>
            <a:r>
              <a:rPr lang="en-US" dirty="0">
                <a:hlinkClick r:id="rId3"/>
              </a:rPr>
              <a:t>http://www.washington.edu/doit/resources-accessible-web-design</a:t>
            </a:r>
            <a:r>
              <a:rPr lang="en-US" dirty="0"/>
              <a:t> </a:t>
            </a:r>
          </a:p>
          <a:p>
            <a:r>
              <a:rPr lang="en-US" dirty="0"/>
              <a:t>Web Resources (tutorials, tech specific info) </a:t>
            </a:r>
            <a:r>
              <a:rPr lang="en-US" dirty="0">
                <a:hlinkClick r:id="rId4"/>
              </a:rPr>
              <a:t>http://www.washington.edu/doit/accessweb</a:t>
            </a:r>
            <a:r>
              <a:rPr lang="en-US" dirty="0"/>
              <a:t> </a:t>
            </a:r>
          </a:p>
          <a:p>
            <a:r>
              <a:rPr lang="en-US" dirty="0"/>
              <a:t>Accessible Web Design Video (~10 min) </a:t>
            </a:r>
            <a:r>
              <a:rPr lang="en-US" dirty="0">
                <a:hlinkClick r:id="rId5"/>
              </a:rPr>
              <a:t>http://www.washington.edu/doit/videos/index.php?vid=35</a:t>
            </a:r>
            <a:r>
              <a:rPr lang="en-US" dirty="0"/>
              <a:t> </a:t>
            </a:r>
          </a:p>
          <a:p>
            <a:r>
              <a:rPr lang="en-US" dirty="0"/>
              <a:t>W3C Accessibility Standards </a:t>
            </a:r>
            <a:r>
              <a:rPr lang="en-US" dirty="0">
                <a:hlinkClick r:id="rId6"/>
              </a:rPr>
              <a:t>http://www.w3.org/standards/webdesign/accessibility#examples</a:t>
            </a:r>
            <a:r>
              <a:rPr lang="en-US" dirty="0"/>
              <a:t> </a:t>
            </a:r>
          </a:p>
          <a:p>
            <a:endParaRPr lang="en-US" dirty="0"/>
          </a:p>
        </p:txBody>
      </p:sp>
    </p:spTree>
    <p:extLst>
      <p:ext uri="{BB962C8B-B14F-4D97-AF65-F5344CB8AC3E}">
        <p14:creationId xmlns:p14="http://schemas.microsoft.com/office/powerpoint/2010/main" val="382229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04800" y="533400"/>
            <a:ext cx="8610600" cy="1066800"/>
          </a:xfrm>
        </p:spPr>
        <p:txBody>
          <a:bodyPr/>
          <a:lstStyle/>
          <a:p>
            <a:pPr eaLnBrk="1" hangingPunct="1"/>
            <a:r>
              <a:rPr lang="en-US" dirty="0">
                <a:latin typeface="Arial" charset="0"/>
              </a:rPr>
              <a:t>What is good "alt" text?</a:t>
            </a:r>
          </a:p>
        </p:txBody>
      </p:sp>
      <p:sp>
        <p:nvSpPr>
          <p:cNvPr id="39938" name="Rectangle 3"/>
          <p:cNvSpPr>
            <a:spLocks noGrp="1" noChangeArrowheads="1"/>
          </p:cNvSpPr>
          <p:nvPr>
            <p:ph type="body" idx="1"/>
          </p:nvPr>
        </p:nvSpPr>
        <p:spPr>
          <a:xfrm>
            <a:off x="304800" y="1493836"/>
            <a:ext cx="8839200" cy="5364163"/>
          </a:xfrm>
        </p:spPr>
        <p:txBody>
          <a:bodyPr/>
          <a:lstStyle/>
          <a:p>
            <a:pPr eaLnBrk="1" hangingPunct="1"/>
            <a:r>
              <a:rPr lang="en-US" dirty="0">
                <a:latin typeface="Arial" charset="0"/>
              </a:rPr>
              <a:t>Good "alt" text conveys </a:t>
            </a:r>
            <a:r>
              <a:rPr lang="en-US" altLang="ja-JP" b="1" i="1" dirty="0">
                <a:latin typeface="Arial" charset="0"/>
              </a:rPr>
              <a:t>purpose</a:t>
            </a:r>
            <a:r>
              <a:rPr lang="en-US" altLang="ja-JP" dirty="0">
                <a:latin typeface="Arial" charset="0"/>
              </a:rPr>
              <a:t> or </a:t>
            </a:r>
            <a:r>
              <a:rPr lang="en-US" altLang="ja-JP" b="1" i="1" dirty="0">
                <a:latin typeface="Arial" charset="0"/>
              </a:rPr>
              <a:t>function</a:t>
            </a:r>
            <a:r>
              <a:rPr lang="en-US" altLang="ja-JP" dirty="0">
                <a:latin typeface="Arial" charset="0"/>
              </a:rPr>
              <a:t> of the image; appearance is less critical.</a:t>
            </a:r>
          </a:p>
          <a:p>
            <a:pPr lvl="1" eaLnBrk="1" hangingPunct="1"/>
            <a:r>
              <a:rPr lang="en-US" altLang="ja-JP" dirty="0">
                <a:latin typeface="Arial" charset="0"/>
                <a:ea typeface="Arial" charset="0"/>
                <a:cs typeface="Arial" charset="0"/>
              </a:rPr>
              <a:t>Same picture on different pages</a:t>
            </a:r>
          </a:p>
          <a:p>
            <a:pPr lvl="2" eaLnBrk="1" hangingPunct="1"/>
            <a:r>
              <a:rPr lang="en-US" altLang="ja-JP" dirty="0">
                <a:latin typeface="Arial" charset="0"/>
                <a:ea typeface="Arial" charset="0"/>
                <a:cs typeface="Arial" charset="0"/>
              </a:rPr>
              <a:t>Family site: "Picture of my aunt Sally."</a:t>
            </a:r>
          </a:p>
          <a:p>
            <a:pPr lvl="2" eaLnBrk="1" hangingPunct="1"/>
            <a:r>
              <a:rPr lang="en-US" altLang="ja-JP" dirty="0">
                <a:latin typeface="Arial" charset="0"/>
                <a:ea typeface="Arial" charset="0"/>
                <a:cs typeface="Arial" charset="0"/>
              </a:rPr>
              <a:t>Museum: "Oil-painting entitled </a:t>
            </a:r>
            <a:r>
              <a:rPr lang="en-US" altLang="ja-JP" i="1" dirty="0">
                <a:latin typeface="Arial" charset="0"/>
                <a:ea typeface="Arial" charset="0"/>
                <a:cs typeface="Arial" charset="0"/>
              </a:rPr>
              <a:t>Sally by </a:t>
            </a:r>
            <a:br>
              <a:rPr lang="en-US" altLang="ja-JP" i="1" dirty="0">
                <a:latin typeface="Arial" charset="0"/>
                <a:ea typeface="Arial" charset="0"/>
                <a:cs typeface="Arial" charset="0"/>
              </a:rPr>
            </a:br>
            <a:r>
              <a:rPr lang="en-US" altLang="ja-JP" i="1" dirty="0">
                <a:latin typeface="Arial" charset="0"/>
                <a:ea typeface="Arial" charset="0"/>
                <a:cs typeface="Arial" charset="0"/>
              </a:rPr>
              <a:t>Moonlight</a:t>
            </a:r>
            <a:r>
              <a:rPr lang="en-US" altLang="ja-JP" dirty="0">
                <a:latin typeface="Arial" charset="0"/>
                <a:ea typeface="Arial" charset="0"/>
                <a:cs typeface="Arial" charset="0"/>
              </a:rPr>
              <a:t> by Robert Caldwell in 1856."</a:t>
            </a:r>
          </a:p>
          <a:p>
            <a:pPr lvl="1" eaLnBrk="1" hangingPunct="1"/>
            <a:r>
              <a:rPr lang="en-US" dirty="0">
                <a:latin typeface="Arial" charset="0"/>
              </a:rPr>
              <a:t>Alt text should be as succinct as possible. </a:t>
            </a:r>
          </a:p>
          <a:p>
            <a:pPr lvl="1" eaLnBrk="1" hangingPunct="1"/>
            <a:r>
              <a:rPr lang="en-US" altLang="ja-JP" dirty="0">
                <a:latin typeface="Arial" charset="0"/>
                <a:ea typeface="Arial" charset="0"/>
                <a:cs typeface="Arial" charset="0"/>
              </a:rPr>
              <a:t>If decorative picture (no info content), then let alt=""  The screen reader will pass it silently.</a:t>
            </a:r>
          </a:p>
          <a:p>
            <a:pPr lvl="1" eaLnBrk="1" hangingPunct="1"/>
            <a:r>
              <a:rPr lang="en-US" altLang="ja-JP" dirty="0">
                <a:latin typeface="Arial" charset="0"/>
                <a:ea typeface="Arial" charset="0"/>
                <a:cs typeface="Arial" charset="0"/>
              </a:rPr>
              <a:t>If clickable image (especially one with multiple different clickable regions), need alt text for each.</a:t>
            </a:r>
          </a:p>
        </p:txBody>
      </p:sp>
      <p:pic>
        <p:nvPicPr>
          <p:cNvPr id="4" name="Picture 4" descr="Image of a 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5075237"/>
            <a:ext cx="44361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Example of image to explain about '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300" y="2674937"/>
            <a:ext cx="1155700" cy="1638300"/>
          </a:xfrm>
          <a:prstGeom prst="rect">
            <a:avLst/>
          </a:prstGeom>
        </p:spPr>
      </p:pic>
    </p:spTree>
    <p:extLst>
      <p:ext uri="{BB962C8B-B14F-4D97-AF65-F5344CB8AC3E}">
        <p14:creationId xmlns:p14="http://schemas.microsoft.com/office/powerpoint/2010/main" val="204827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l"/>
            <a:r>
              <a:rPr lang="en-US" dirty="0">
                <a:latin typeface="Arial" charset="0"/>
              </a:rPr>
              <a:t>Other </a:t>
            </a:r>
            <a:r>
              <a:rPr lang="en-US" altLang="ja-JP" dirty="0">
                <a:latin typeface="Arial" charset="0"/>
              </a:rPr>
              <a:t>alt-text issues</a:t>
            </a:r>
            <a:endParaRPr lang="en-US" dirty="0">
              <a:latin typeface="Arial" charset="0"/>
            </a:endParaRPr>
          </a:p>
        </p:txBody>
      </p:sp>
      <p:sp>
        <p:nvSpPr>
          <p:cNvPr id="46082" name="Content Placeholder 2"/>
          <p:cNvSpPr>
            <a:spLocks noGrp="1"/>
          </p:cNvSpPr>
          <p:nvPr>
            <p:ph idx="1"/>
          </p:nvPr>
        </p:nvSpPr>
        <p:spPr>
          <a:xfrm>
            <a:off x="304800" y="1752600"/>
            <a:ext cx="8686800" cy="4953000"/>
          </a:xfrm>
        </p:spPr>
        <p:txBody>
          <a:bodyPr>
            <a:normAutofit lnSpcReduction="10000"/>
          </a:bodyPr>
          <a:lstStyle/>
          <a:p>
            <a:pPr eaLnBrk="1" hangingPunct="1"/>
            <a:r>
              <a:rPr lang="en-US" dirty="0">
                <a:latin typeface="Arial" charset="0"/>
              </a:rPr>
              <a:t>Pictures of Words</a:t>
            </a:r>
            <a:r>
              <a:rPr lang="en-US" sz="2400" dirty="0">
                <a:latin typeface="Arial" charset="0"/>
              </a:rPr>
              <a:t> </a:t>
            </a:r>
          </a:p>
          <a:p>
            <a:pPr lvl="1" eaLnBrk="1" hangingPunct="1"/>
            <a:r>
              <a:rPr lang="en-US" dirty="0">
                <a:latin typeface="Arial" charset="0"/>
              </a:rPr>
              <a:t>Must set "alt" text as the same words as picture</a:t>
            </a:r>
          </a:p>
          <a:p>
            <a:pPr eaLnBrk="1" hangingPunct="1"/>
            <a:r>
              <a:rPr lang="en-US" dirty="0">
                <a:latin typeface="Arial" charset="0"/>
              </a:rPr>
              <a:t>Background Images</a:t>
            </a:r>
            <a:r>
              <a:rPr lang="en-US" sz="2400" dirty="0">
                <a:latin typeface="Arial" charset="0"/>
              </a:rPr>
              <a:t> (shouldn't be important info)</a:t>
            </a:r>
            <a:endParaRPr lang="en-US" dirty="0">
              <a:latin typeface="Arial" charset="0"/>
            </a:endParaRPr>
          </a:p>
          <a:p>
            <a:pPr lvl="1" eaLnBrk="1" hangingPunct="1"/>
            <a:r>
              <a:rPr lang="en-US" dirty="0">
                <a:latin typeface="Arial" charset="0"/>
                <a:ea typeface="Arial" charset="0"/>
                <a:cs typeface="Arial" charset="0"/>
              </a:rPr>
              <a:t>No </a:t>
            </a:r>
            <a:r>
              <a:rPr lang="ja-JP" altLang="en-US" dirty="0">
                <a:latin typeface="Arial" charset="0"/>
                <a:ea typeface="Arial" charset="0"/>
                <a:cs typeface="Arial" charset="0"/>
              </a:rPr>
              <a:t>“</a:t>
            </a:r>
            <a:r>
              <a:rPr lang="en-US" altLang="ja-JP" dirty="0">
                <a:latin typeface="Arial" charset="0"/>
                <a:ea typeface="Arial" charset="0"/>
                <a:cs typeface="Arial" charset="0"/>
              </a:rPr>
              <a:t>alt</a:t>
            </a:r>
            <a:r>
              <a:rPr lang="ja-JP" altLang="en-US" dirty="0">
                <a:latin typeface="Arial" charset="0"/>
                <a:ea typeface="Arial" charset="0"/>
                <a:cs typeface="Arial" charset="0"/>
              </a:rPr>
              <a:t>”</a:t>
            </a:r>
            <a:r>
              <a:rPr lang="en-US" altLang="ja-JP" dirty="0">
                <a:latin typeface="Arial" charset="0"/>
                <a:ea typeface="Arial" charset="0"/>
                <a:cs typeface="Arial" charset="0"/>
              </a:rPr>
              <a:t> text is read for the background image.</a:t>
            </a:r>
          </a:p>
          <a:p>
            <a:pPr>
              <a:lnSpc>
                <a:spcPct val="90000"/>
              </a:lnSpc>
            </a:pPr>
            <a:r>
              <a:rPr lang="en-US" dirty="0">
                <a:latin typeface="Arial" charset="0"/>
              </a:rPr>
              <a:t>Graphs and charts. </a:t>
            </a:r>
          </a:p>
          <a:p>
            <a:pPr lvl="1">
              <a:lnSpc>
                <a:spcPct val="90000"/>
              </a:lnSpc>
            </a:pPr>
            <a:r>
              <a:rPr lang="en-US" dirty="0">
                <a:latin typeface="Arial" charset="0"/>
                <a:ea typeface="Arial" charset="0"/>
                <a:cs typeface="Arial" charset="0"/>
              </a:rPr>
              <a:t>Summarize the content of each graph and chart</a:t>
            </a:r>
          </a:p>
          <a:p>
            <a:pPr lvl="1">
              <a:lnSpc>
                <a:spcPct val="90000"/>
              </a:lnSpc>
            </a:pPr>
            <a:r>
              <a:rPr lang="en-US" dirty="0">
                <a:latin typeface="Arial" charset="0"/>
                <a:ea typeface="Arial" charset="0"/>
                <a:cs typeface="Arial" charset="0"/>
              </a:rPr>
              <a:t>Perhaps provide a link for full data description</a:t>
            </a:r>
          </a:p>
          <a:p>
            <a:pPr>
              <a:lnSpc>
                <a:spcPct val="90000"/>
              </a:lnSpc>
            </a:pPr>
            <a:r>
              <a:rPr lang="en-US" dirty="0">
                <a:latin typeface="Arial" charset="0"/>
              </a:rPr>
              <a:t>Videos</a:t>
            </a:r>
          </a:p>
          <a:p>
            <a:pPr lvl="1">
              <a:lnSpc>
                <a:spcPct val="90000"/>
              </a:lnSpc>
            </a:pPr>
            <a:r>
              <a:rPr lang="en-US" dirty="0">
                <a:latin typeface="Arial" charset="0"/>
                <a:ea typeface="Arial" charset="0"/>
                <a:cs typeface="Arial" charset="0"/>
              </a:rPr>
              <a:t>Need a description of the main visible action if not clear from the audio portion.</a:t>
            </a:r>
          </a:p>
        </p:txBody>
      </p:sp>
      <p:pic>
        <p:nvPicPr>
          <p:cNvPr id="2" name="Picture 1" descr="Example of an image containing blured sentence - &quot;this is a picture of words&quot; explaining that this image should have &quot;this is a picture of words&quot; as alternate tex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14" y="457200"/>
            <a:ext cx="2754086" cy="1752600"/>
          </a:xfrm>
          <a:prstGeom prst="rect">
            <a:avLst/>
          </a:prstGeom>
          <a:ln>
            <a:solidFill>
              <a:schemeClr val="accent2"/>
            </a:solidFill>
          </a:ln>
        </p:spPr>
      </p:pic>
    </p:spTree>
    <p:extLst>
      <p:ext uri="{BB962C8B-B14F-4D97-AF65-F5344CB8AC3E}">
        <p14:creationId xmlns:p14="http://schemas.microsoft.com/office/powerpoint/2010/main" val="2731161578"/>
      </p:ext>
    </p:extLst>
  </p:cSld>
  <p:clrMapOvr>
    <a:masterClrMapping/>
  </p:clrMapOvr>
</p:sld>
</file>

<file path=ppt/theme/theme1.xml><?xml version="1.0" encoding="utf-8"?>
<a:theme xmlns:a="http://schemas.openxmlformats.org/drawingml/2006/main" name="Office Theme">
  <a:themeElements>
    <a:clrScheme name="RIT">
      <a:dk1>
        <a:srgbClr val="513127"/>
      </a:dk1>
      <a:lt1>
        <a:srgbClr val="F36E21"/>
      </a:lt1>
      <a:dk2>
        <a:srgbClr val="000000"/>
      </a:dk2>
      <a:lt2>
        <a:srgbClr val="C7C3BD"/>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3268</TotalTime>
  <Words>5275</Words>
  <Application>Microsoft Macintosh PowerPoint</Application>
  <PresentationFormat>On-screen Show (4:3)</PresentationFormat>
  <Paragraphs>522</Paragraphs>
  <Slides>73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Office Theme</vt:lpstr>
      <vt:lpstr>Web Accessibility</vt:lpstr>
      <vt:lpstr>Benefits of the Web</vt:lpstr>
      <vt:lpstr>Falling Short of Expectations</vt:lpstr>
      <vt:lpstr>Web Accessibility Principles</vt:lpstr>
      <vt:lpstr>Basics</vt:lpstr>
      <vt:lpstr>Accessible Web Design Approaches - Alternate Text</vt:lpstr>
      <vt:lpstr>Details of “alt” attribute</vt:lpstr>
      <vt:lpstr>What is good "alt" text?</vt:lpstr>
      <vt:lpstr>Other alt-text issues</vt:lpstr>
      <vt:lpstr>Accessible Web Design Approaches – Table Headings</vt:lpstr>
      <vt:lpstr>Headings for Tables</vt:lpstr>
      <vt:lpstr>Accessible Web Design Approaches - Forms</vt:lpstr>
      <vt:lpstr>Forms</vt:lpstr>
      <vt:lpstr>Accessible Web Design Approaches - Meaningful Link Text</vt:lpstr>
      <vt:lpstr>Meaningful Link Text</vt:lpstr>
      <vt:lpstr>Accessible Web Design Approaches -Captions and Transcripts</vt:lpstr>
      <vt:lpstr>Captions for Deaf Users</vt:lpstr>
      <vt:lpstr>Deafness and Literacy</vt:lpstr>
      <vt:lpstr>Accessible Web Design Approaches - Other File Formats</vt:lpstr>
      <vt:lpstr>Other File Formats</vt:lpstr>
      <vt:lpstr>Accessible Web Design Approaches - Using Headings for Semantic Structure</vt:lpstr>
      <vt:lpstr>Headings as Semantic Structure</vt:lpstr>
      <vt:lpstr>Checking Semantic Headings</vt:lpstr>
      <vt:lpstr>Accessible Web Design Approaches -Keyboard &amp; Navigation</vt:lpstr>
      <vt:lpstr>Keyboard-Only Users</vt:lpstr>
      <vt:lpstr>Event Handlers</vt:lpstr>
      <vt:lpstr>Skip Navigation Links</vt:lpstr>
      <vt:lpstr>Accessible Web Design Approaches - Never Rely on Color-Coding Only</vt:lpstr>
      <vt:lpstr>Never Rely on Color-Coding</vt:lpstr>
      <vt:lpstr>Accessible Web Design Approaches - Readability Level of Text</vt:lpstr>
      <vt:lpstr>Reading Level of Text</vt:lpstr>
      <vt:lpstr>Design Impact: Text Comprehension</vt:lpstr>
      <vt:lpstr>Worth a Thousand Words</vt:lpstr>
      <vt:lpstr>Accessible Web Design Approaches - Cognitive Disabilities</vt:lpstr>
      <vt:lpstr>Design Impact: Memory</vt:lpstr>
      <vt:lpstr>Design Impact: Problem Solving</vt:lpstr>
      <vt:lpstr>Design Impact: Attention</vt:lpstr>
      <vt:lpstr>Design Impact: Flashing Images</vt:lpstr>
      <vt:lpstr>Cognitive / Learning Disabilities</vt:lpstr>
      <vt:lpstr>Accessible Web Design Approaches - Conforming to Standards</vt:lpstr>
      <vt:lpstr>Conforming to Standards</vt:lpstr>
      <vt:lpstr>Several ways to control appearance</vt:lpstr>
      <vt:lpstr>Using CSS for Visual Details</vt:lpstr>
      <vt:lpstr>Responsive Design</vt:lpstr>
      <vt:lpstr>Don’t Use Tables to Layout Page</vt:lpstr>
      <vt:lpstr>Accessible Web Design Approaches - Site Maps, Site Search</vt:lpstr>
      <vt:lpstr>Site Searches, Site Maps</vt:lpstr>
      <vt:lpstr>Text only versions</vt:lpstr>
      <vt:lpstr>Accessible Web Design Approaches </vt:lpstr>
      <vt:lpstr>EXTRA SLIDES</vt:lpstr>
      <vt:lpstr>Accessibility Auto-Checking Tools</vt:lpstr>
      <vt:lpstr>Website screenshot on which the WAVE tool will be used</vt:lpstr>
      <vt:lpstr>Webpage with WAVE tool results</vt:lpstr>
      <vt:lpstr>FANGS Screen Reader Simulator</vt:lpstr>
      <vt:lpstr>Website on which the FANGS tool will be run</vt:lpstr>
      <vt:lpstr>Results of FANGS</vt:lpstr>
      <vt:lpstr>VisCheck</vt:lpstr>
      <vt:lpstr>Other things to try</vt:lpstr>
      <vt:lpstr>User Testing</vt:lpstr>
      <vt:lpstr>EXTRA SLIDES </vt:lpstr>
      <vt:lpstr>Make the Content Accessible in Word</vt:lpstr>
      <vt:lpstr>Making PDFs accessible</vt:lpstr>
      <vt:lpstr>Accessible PDFs</vt:lpstr>
      <vt:lpstr>Visual Descriptions for Videos, too</vt:lpstr>
      <vt:lpstr>Captioning / Interpreting</vt:lpstr>
      <vt:lpstr>(Semi)Automatic Captioning</vt:lpstr>
      <vt:lpstr>Camtasia Studio</vt:lpstr>
      <vt:lpstr>Adjusting Colors</vt:lpstr>
      <vt:lpstr>Colorblind</vt:lpstr>
      <vt:lpstr>Resources</vt:lpstr>
      <vt:lpstr>Additional Resources</vt:lpstr>
      <vt:lpstr>More Web Accessibility Resources</vt:lpstr>
      <vt:lpstr>Even More Web Resources</vt:lpstr>
    </vt:vector>
  </TitlesOfParts>
  <Manager/>
  <Company>Queens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Accessibility</dc:title>
  <dc:subject/>
  <dc:creator>Matt Huenerfauth</dc:creator>
  <cp:keywords/>
  <dc:description/>
  <cp:lastModifiedBy>Vaishnavi Manish Mande (RIT Student)</cp:lastModifiedBy>
  <cp:revision>244</cp:revision>
  <cp:lastPrinted>2014-06-23T01:40:31Z</cp:lastPrinted>
  <dcterms:created xsi:type="dcterms:W3CDTF">2014-06-21T14:06:04Z</dcterms:created>
  <dcterms:modified xsi:type="dcterms:W3CDTF">2020-02-05T02:49:09Z</dcterms:modified>
  <cp:category/>
</cp:coreProperties>
</file>